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3"/>
  </p:notesMasterIdLst>
  <p:handoutMasterIdLst>
    <p:handoutMasterId r:id="rId74"/>
  </p:handoutMasterIdLst>
  <p:sldIdLst>
    <p:sldId id="682" r:id="rId2"/>
    <p:sldId id="404" r:id="rId3"/>
    <p:sldId id="461" r:id="rId4"/>
    <p:sldId id="539" r:id="rId5"/>
    <p:sldId id="540" r:id="rId6"/>
    <p:sldId id="541" r:id="rId7"/>
    <p:sldId id="543" r:id="rId8"/>
    <p:sldId id="544" r:id="rId9"/>
    <p:sldId id="683" r:id="rId10"/>
    <p:sldId id="545" r:id="rId11"/>
    <p:sldId id="575" r:id="rId12"/>
    <p:sldId id="548" r:id="rId13"/>
    <p:sldId id="573" r:id="rId14"/>
    <p:sldId id="574" r:id="rId15"/>
    <p:sldId id="549" r:id="rId16"/>
    <p:sldId id="550" r:id="rId17"/>
    <p:sldId id="551" r:id="rId18"/>
    <p:sldId id="553" r:id="rId19"/>
    <p:sldId id="554" r:id="rId20"/>
    <p:sldId id="555" r:id="rId21"/>
    <p:sldId id="595" r:id="rId22"/>
    <p:sldId id="556" r:id="rId23"/>
    <p:sldId id="557" r:id="rId24"/>
    <p:sldId id="631" r:id="rId25"/>
    <p:sldId id="632" r:id="rId26"/>
    <p:sldId id="560" r:id="rId27"/>
    <p:sldId id="561" r:id="rId28"/>
    <p:sldId id="562" r:id="rId29"/>
    <p:sldId id="563" r:id="rId30"/>
    <p:sldId id="564" r:id="rId31"/>
    <p:sldId id="565" r:id="rId32"/>
    <p:sldId id="566" r:id="rId33"/>
    <p:sldId id="567" r:id="rId34"/>
    <p:sldId id="568" r:id="rId35"/>
    <p:sldId id="569" r:id="rId36"/>
    <p:sldId id="570" r:id="rId37"/>
    <p:sldId id="571" r:id="rId38"/>
    <p:sldId id="572" r:id="rId39"/>
    <p:sldId id="576" r:id="rId40"/>
    <p:sldId id="577" r:id="rId41"/>
    <p:sldId id="578" r:id="rId42"/>
    <p:sldId id="579" r:id="rId43"/>
    <p:sldId id="580" r:id="rId44"/>
    <p:sldId id="581" r:id="rId45"/>
    <p:sldId id="584" r:id="rId46"/>
    <p:sldId id="585" r:id="rId47"/>
    <p:sldId id="586" r:id="rId48"/>
    <p:sldId id="587" r:id="rId49"/>
    <p:sldId id="588" r:id="rId50"/>
    <p:sldId id="589" r:id="rId51"/>
    <p:sldId id="590" r:id="rId52"/>
    <p:sldId id="591" r:id="rId53"/>
    <p:sldId id="592" r:id="rId54"/>
    <p:sldId id="593" r:id="rId55"/>
    <p:sldId id="664" r:id="rId56"/>
    <p:sldId id="665" r:id="rId57"/>
    <p:sldId id="667" r:id="rId58"/>
    <p:sldId id="666" r:id="rId59"/>
    <p:sldId id="668" r:id="rId60"/>
    <p:sldId id="669" r:id="rId61"/>
    <p:sldId id="670" r:id="rId62"/>
    <p:sldId id="671" r:id="rId63"/>
    <p:sldId id="672" r:id="rId64"/>
    <p:sldId id="673" r:id="rId65"/>
    <p:sldId id="674" r:id="rId66"/>
    <p:sldId id="675" r:id="rId67"/>
    <p:sldId id="676" r:id="rId68"/>
    <p:sldId id="677" r:id="rId69"/>
    <p:sldId id="678" r:id="rId70"/>
    <p:sldId id="679" r:id="rId71"/>
    <p:sldId id="680" r:id="rId7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Galvin" initials="JG" lastIdx="6" clrIdx="0"/>
  <p:cmAuthor id="1" name="MJ"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7DDF0"/>
    <a:srgbClr val="6699FF"/>
    <a:srgbClr val="339966"/>
    <a:srgbClr val="CC9900"/>
    <a:srgbClr val="3399FF"/>
    <a:srgbClr val="0066CC"/>
    <a:srgbClr val="66CCFF"/>
    <a:srgbClr val="CC99FF"/>
    <a:srgbClr val="CCCCFF"/>
    <a:srgbClr val="FF99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63" autoAdjust="0"/>
    <p:restoredTop sz="94322" autoAdjust="0"/>
  </p:normalViewPr>
  <p:slideViewPr>
    <p:cSldViewPr>
      <p:cViewPr varScale="1">
        <p:scale>
          <a:sx n="84" d="100"/>
          <a:sy n="84" d="100"/>
        </p:scale>
        <p:origin x="-1334" y="-62"/>
      </p:cViewPr>
      <p:guideLst>
        <p:guide orient="horz" pos="2210"/>
        <p:guide pos="2953"/>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55" d="100"/>
          <a:sy n="55" d="100"/>
        </p:scale>
        <p:origin x="-2562" y="-90"/>
      </p:cViewPr>
      <p:guideLst>
        <p:guide orient="horz" pos="2947"/>
        <p:guide pos="2215"/>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1FA024-1AE8-41A4-9775-2C6D49C85A70}" type="datetimeFigureOut">
              <a:rPr lang="zh-CN" altLang="en-US"/>
              <a:pPr>
                <a:defRPr/>
              </a:pPr>
              <a:t>2021/4/22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11D1230-AE5C-472B-910B-FCFD509DC2C0}" type="slidenum">
              <a:rPr lang="zh-CN" altLang="en-US"/>
              <a:pPr>
                <a:defRPr/>
              </a:pPr>
              <a:t>‹#›</a:t>
            </a:fld>
            <a:endParaRPr lang="zh-CN" altLang="en-US"/>
          </a:p>
        </p:txBody>
      </p:sp>
    </p:spTree>
    <p:extLst>
      <p:ext uri="{BB962C8B-B14F-4D97-AF65-F5344CB8AC3E}">
        <p14:creationId xmlns:p14="http://schemas.microsoft.com/office/powerpoint/2010/main" xmlns="" val="25625317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AD6CDFC-0301-4552-95AD-CE70C1A3868A}" type="datetimeFigureOut">
              <a:rPr lang="zh-CN" altLang="en-US"/>
              <a:pPr>
                <a:defRPr/>
              </a:pPr>
              <a:t>2021/4/22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B300F30F-60FF-4B23-854F-43E8D90A87FC}" type="slidenum">
              <a:rPr lang="zh-CN" altLang="en-US"/>
              <a:pPr>
                <a:defRPr/>
              </a:pPr>
              <a:t>‹#›</a:t>
            </a:fld>
            <a:endParaRPr lang="zh-CN" altLang="en-US"/>
          </a:p>
        </p:txBody>
      </p:sp>
    </p:spTree>
    <p:extLst>
      <p:ext uri="{BB962C8B-B14F-4D97-AF65-F5344CB8AC3E}">
        <p14:creationId xmlns:p14="http://schemas.microsoft.com/office/powerpoint/2010/main" xmlns="" val="30711408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a:solidFill>
              <a:srgbClr val="000000">
                <a:alpha val="100000"/>
              </a:srgbClr>
            </a:solidFill>
            <a:miter lim="800000"/>
          </a:ln>
        </p:spPr>
      </p:sp>
      <p:sp>
        <p:nvSpPr>
          <p:cNvPr id="96259" name="备注占位符 2"/>
          <p:cNvSpPr>
            <a:spLocks noGrp="1"/>
          </p:cNvSpPr>
          <p:nvPr>
            <p:ph type="body" idx="1"/>
          </p:nvPr>
        </p:nvSpPr>
        <p:spPr>
          <a:noFill/>
          <a:ln>
            <a:noFill/>
          </a:ln>
        </p:spPr>
        <p:txBody>
          <a:bodyPr wrap="square" lIns="91440" tIns="45720" rIns="91440" bIns="45720" anchor="t"/>
          <a:lstStyle/>
          <a:p>
            <a:pPr lvl="0"/>
            <a:r>
              <a:rPr lang="zh-CN" altLang="en-US" dirty="0"/>
              <a:t>第一层实际物流流程；</a:t>
            </a:r>
          </a:p>
          <a:p>
            <a:pPr lvl="0"/>
            <a:r>
              <a:rPr lang="zh-CN" altLang="en-US" dirty="0"/>
              <a:t>第一层传感和操纵物理流程的功能；</a:t>
            </a:r>
          </a:p>
          <a:p>
            <a:pPr lvl="0"/>
            <a:r>
              <a:rPr lang="zh-CN" altLang="en-US" dirty="0"/>
              <a:t>第二层监测和控制物理流程的功能；</a:t>
            </a:r>
          </a:p>
          <a:p>
            <a:pPr lvl="0"/>
            <a:r>
              <a:rPr lang="zh-CN" altLang="en-US" dirty="0"/>
              <a:t>第三层管理工作流来生产预期最终产品的功能；</a:t>
            </a:r>
          </a:p>
          <a:p>
            <a:pPr lvl="0"/>
            <a:r>
              <a:rPr lang="zh-CN" altLang="en-US" dirty="0"/>
              <a:t>第四层管理制造组织所需要的、与业务相关的活动的功能；</a:t>
            </a:r>
          </a:p>
        </p:txBody>
      </p:sp>
      <p:sp>
        <p:nvSpPr>
          <p:cNvPr id="9626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US" dirty="0">
                <a:latin typeface="Arial" panose="020B0604020202020204" pitchFamily="34" charset="0"/>
              </a:rPr>
              <a:pPr lvl="0" algn="r" eaLnBrk="1" hangingPunct="1">
                <a:spcBef>
                  <a:spcPct val="0"/>
                </a:spcBef>
              </a:pPr>
              <a:t>8</a:t>
            </a:fld>
            <a:endParaRPr lang="zh-CN" altLang="en-US"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a:solidFill>
              <a:srgbClr val="000000">
                <a:alpha val="100000"/>
              </a:srgbClr>
            </a:solidFill>
            <a:miter lim="800000"/>
          </a:ln>
        </p:spPr>
      </p:sp>
      <p:sp>
        <p:nvSpPr>
          <p:cNvPr id="97283" name="备注占位符 2"/>
          <p:cNvSpPr>
            <a:spLocks noGrp="1"/>
          </p:cNvSpPr>
          <p:nvPr>
            <p:ph type="body" idx="1"/>
          </p:nvPr>
        </p:nvSpPr>
        <p:spPr>
          <a:noFill/>
          <a:ln>
            <a:noFill/>
          </a:ln>
        </p:spPr>
        <p:txBody>
          <a:bodyPr wrap="square" lIns="91440" tIns="45720" rIns="91440" bIns="45720" anchor="t"/>
          <a:lstStyle/>
          <a:p>
            <a:pPr lvl="0"/>
            <a:r>
              <a:rPr lang="zh-CN" altLang="en-US" dirty="0"/>
              <a:t>第一层实际物流流程；</a:t>
            </a:r>
          </a:p>
          <a:p>
            <a:pPr lvl="0"/>
            <a:r>
              <a:rPr lang="zh-CN" altLang="en-US" dirty="0"/>
              <a:t>第一层传感和操纵物理流程的功能；</a:t>
            </a:r>
          </a:p>
          <a:p>
            <a:pPr lvl="0"/>
            <a:r>
              <a:rPr lang="zh-CN" altLang="en-US" dirty="0"/>
              <a:t>第二层监测和控制物理流程的功能；</a:t>
            </a:r>
          </a:p>
          <a:p>
            <a:pPr lvl="0"/>
            <a:r>
              <a:rPr lang="zh-CN" altLang="en-US" dirty="0"/>
              <a:t>第三层管理工作流来生产预期最终产品的功能；</a:t>
            </a:r>
          </a:p>
          <a:p>
            <a:pPr lvl="0"/>
            <a:r>
              <a:rPr lang="zh-CN" altLang="en-US" dirty="0"/>
              <a:t>第四层管理制造组织所需要的、与业务相关的活动的功能；</a:t>
            </a:r>
          </a:p>
        </p:txBody>
      </p:sp>
      <p:sp>
        <p:nvSpPr>
          <p:cNvPr id="9728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US" dirty="0">
                <a:latin typeface="Arial" panose="020B0604020202020204" pitchFamily="34" charset="0"/>
              </a:rPr>
              <a:pPr lvl="0" algn="r" eaLnBrk="1" hangingPunct="1">
                <a:spcBef>
                  <a:spcPct val="0"/>
                </a:spcBef>
              </a:pPr>
              <a:t>10</a:t>
            </a:fld>
            <a:endParaRPr lang="zh-CN" altLang="en-US"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a:solidFill>
              <a:srgbClr val="000000">
                <a:alpha val="100000"/>
              </a:srgbClr>
            </a:solidFill>
            <a:miter lim="800000"/>
          </a:ln>
        </p:spPr>
      </p:sp>
      <p:sp>
        <p:nvSpPr>
          <p:cNvPr id="99331" name="备注占位符 2"/>
          <p:cNvSpPr>
            <a:spLocks noGrp="1"/>
          </p:cNvSpPr>
          <p:nvPr>
            <p:ph type="body" idx="1"/>
          </p:nvPr>
        </p:nvSpPr>
        <p:spPr>
          <a:noFill/>
          <a:ln>
            <a:noFill/>
          </a:ln>
        </p:spPr>
        <p:txBody>
          <a:bodyPr wrap="square" lIns="91440" tIns="45720" rIns="91440" bIns="45720" anchor="t"/>
          <a:lstStyle/>
          <a:p>
            <a:pPr lvl="0"/>
            <a:r>
              <a:rPr lang="zh-CN" altLang="en-US" dirty="0"/>
              <a:t>上图是</a:t>
            </a:r>
            <a:r>
              <a:rPr lang="en-US" altLang="zh-CN" dirty="0"/>
              <a:t>2008</a:t>
            </a:r>
            <a:r>
              <a:rPr lang="zh-CN" altLang="en-US" dirty="0"/>
              <a:t>年，当时的总统艾哈迈迪</a:t>
            </a:r>
            <a:r>
              <a:rPr lang="en-US" altLang="zh-CN" dirty="0"/>
              <a:t>.</a:t>
            </a:r>
            <a:r>
              <a:rPr lang="zh-CN" altLang="en-US" dirty="0"/>
              <a:t>内贾德在</a:t>
            </a:r>
            <a:r>
              <a:rPr lang="en-US" altLang="zh-CN" dirty="0"/>
              <a:t>Natanz</a:t>
            </a:r>
            <a:r>
              <a:rPr lang="zh-CN" altLang="en-US" dirty="0"/>
              <a:t>的控制室观看</a:t>
            </a:r>
            <a:r>
              <a:rPr lang="en-US" altLang="zh-CN" dirty="0"/>
              <a:t>SCADA</a:t>
            </a:r>
            <a:r>
              <a:rPr lang="zh-CN" altLang="en-US" dirty="0"/>
              <a:t>的场景。面对摄影师的屏幕显示两个离心机已经被隔离，提示存在问题，但这并没有影响整个工艺流程的持续运行。（</a:t>
            </a:r>
            <a:r>
              <a:rPr lang="zh-CN" altLang="en-US" b="1" dirty="0"/>
              <a:t>红色高亮显示的是有问题的离心机</a:t>
            </a:r>
            <a:r>
              <a:rPr lang="zh-CN" altLang="en-US" dirty="0"/>
              <a:t>）</a:t>
            </a:r>
          </a:p>
        </p:txBody>
      </p:sp>
      <p:sp>
        <p:nvSpPr>
          <p:cNvPr id="9933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US" dirty="0">
                <a:latin typeface="Arial" panose="020B0604020202020204" pitchFamily="34" charset="0"/>
              </a:rPr>
              <a:pPr lvl="0" algn="r" eaLnBrk="1" hangingPunct="1">
                <a:spcBef>
                  <a:spcPct val="0"/>
                </a:spcBef>
              </a:pPr>
              <a:t>12</a:t>
            </a:fld>
            <a:endParaRPr lang="zh-CN" altLang="en-US"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58925" y="284163"/>
            <a:ext cx="3740150" cy="2805112"/>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组态：在窗口环境内，进行对象的定义、制作和编辑，并设定其状态特征（属性）参数，将此项工作称为组态。</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MCGS</a:t>
            </a:r>
            <a:r>
              <a:rPr lang="zh-CN" altLang="zh-CN" sz="1200" kern="1200" dirty="0" smtClean="0">
                <a:solidFill>
                  <a:schemeClr val="tx1"/>
                </a:solidFill>
                <a:effectLst/>
                <a:latin typeface="+mn-lt"/>
                <a:ea typeface="+mn-ea"/>
                <a:cs typeface="+mn-cs"/>
              </a:rPr>
              <a:t>即</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监视与控制通用系统</a:t>
            </a:r>
            <a:r>
              <a:rPr lang="en-US" altLang="zh-CN" sz="1200" kern="1200" dirty="0" smtClean="0">
                <a:solidFill>
                  <a:schemeClr val="tx1"/>
                </a:solidFill>
                <a:effectLst/>
                <a:latin typeface="+mn-lt"/>
                <a:ea typeface="+mn-ea"/>
                <a:cs typeface="+mn-cs"/>
              </a:rPr>
              <a:t>“, MCGS</a:t>
            </a:r>
            <a:r>
              <a:rPr lang="zh-CN" altLang="zh-CN" sz="1200" kern="1200" dirty="0" smtClean="0">
                <a:solidFill>
                  <a:schemeClr val="tx1"/>
                </a:solidFill>
                <a:effectLst/>
                <a:latin typeface="+mn-lt"/>
                <a:ea typeface="+mn-ea"/>
                <a:cs typeface="+mn-cs"/>
              </a:rPr>
              <a:t>是为工业过程控制和实时监测领域服务的通用计算机系统软件</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MCGS</a:t>
            </a:r>
            <a:r>
              <a:rPr lang="zh-CN" altLang="zh-CN" sz="1200" kern="1200" dirty="0" smtClean="0">
                <a:solidFill>
                  <a:schemeClr val="tx1"/>
                </a:solidFill>
                <a:effectLst/>
                <a:latin typeface="+mn-lt"/>
                <a:ea typeface="+mn-ea"/>
                <a:cs typeface="+mn-cs"/>
              </a:rPr>
              <a:t>组态软件（以下简称</a:t>
            </a:r>
            <a:r>
              <a:rPr lang="en-US" altLang="zh-CN" sz="1200" kern="1200" dirty="0" smtClean="0">
                <a:solidFill>
                  <a:schemeClr val="tx1"/>
                </a:solidFill>
                <a:effectLst/>
                <a:latin typeface="+mn-lt"/>
                <a:ea typeface="+mn-ea"/>
                <a:cs typeface="+mn-cs"/>
              </a:rPr>
              <a:t>MCGS</a:t>
            </a:r>
            <a:r>
              <a:rPr lang="zh-CN" altLang="zh-CN" sz="1200" kern="1200" dirty="0" smtClean="0">
                <a:solidFill>
                  <a:schemeClr val="tx1"/>
                </a:solidFill>
                <a:effectLst/>
                <a:latin typeface="+mn-lt"/>
                <a:ea typeface="+mn-ea"/>
                <a:cs typeface="+mn-cs"/>
              </a:rPr>
              <a:t>）由“</a:t>
            </a:r>
            <a:r>
              <a:rPr lang="en-US" altLang="zh-CN" sz="1200" kern="1200" dirty="0" smtClean="0">
                <a:solidFill>
                  <a:schemeClr val="tx1"/>
                </a:solidFill>
                <a:effectLst/>
                <a:latin typeface="+mn-lt"/>
                <a:ea typeface="+mn-ea"/>
                <a:cs typeface="+mn-cs"/>
              </a:rPr>
              <a:t>MCGS</a:t>
            </a:r>
            <a:r>
              <a:rPr lang="zh-CN" altLang="zh-CN" sz="1200" kern="1200" dirty="0" smtClean="0">
                <a:solidFill>
                  <a:schemeClr val="tx1"/>
                </a:solidFill>
                <a:effectLst/>
                <a:latin typeface="+mn-lt"/>
                <a:ea typeface="+mn-ea"/>
                <a:cs typeface="+mn-cs"/>
              </a:rPr>
              <a:t>组态环境”和“</a:t>
            </a:r>
            <a:r>
              <a:rPr lang="en-US" altLang="zh-CN" sz="1200" kern="1200" dirty="0" smtClean="0">
                <a:solidFill>
                  <a:schemeClr val="tx1"/>
                </a:solidFill>
                <a:effectLst/>
                <a:latin typeface="+mn-lt"/>
                <a:ea typeface="+mn-ea"/>
                <a:cs typeface="+mn-cs"/>
              </a:rPr>
              <a:t>MCGS</a:t>
            </a:r>
            <a:r>
              <a:rPr lang="zh-CN" altLang="zh-CN" sz="1200" kern="1200" dirty="0" smtClean="0">
                <a:solidFill>
                  <a:schemeClr val="tx1"/>
                </a:solidFill>
                <a:effectLst/>
                <a:latin typeface="+mn-lt"/>
                <a:ea typeface="+mn-ea"/>
                <a:cs typeface="+mn-cs"/>
              </a:rPr>
              <a:t>运行环境”两个系统组成。两部分互相独立，又紧密相关。</a:t>
            </a:r>
          </a:p>
          <a:p>
            <a:r>
              <a:rPr lang="en-US" altLang="zh-CN" sz="1200" kern="1200" dirty="0" smtClean="0">
                <a:solidFill>
                  <a:schemeClr val="tx1"/>
                </a:solidFill>
                <a:effectLst/>
                <a:latin typeface="+mn-lt"/>
                <a:ea typeface="+mn-ea"/>
                <a:cs typeface="+mn-cs"/>
              </a:rPr>
              <a:t>MCGS</a:t>
            </a:r>
            <a:r>
              <a:rPr lang="zh-CN" altLang="zh-CN" sz="1200" kern="1200" dirty="0" smtClean="0">
                <a:solidFill>
                  <a:schemeClr val="tx1"/>
                </a:solidFill>
                <a:effectLst/>
                <a:latin typeface="+mn-lt"/>
                <a:ea typeface="+mn-ea"/>
                <a:cs typeface="+mn-cs"/>
              </a:rPr>
              <a:t>组态软件所建立的工程由主控窗口、设备窗口、用户窗口、实时数据库和运行策略五部分构成，每一部分分别进行组态操作，完成不同的工作，具有不同的特性。</a:t>
            </a:r>
            <a:endParaRPr lang="zh-CN" altLang="en-US" dirty="0" smtClean="0"/>
          </a:p>
          <a:p>
            <a:endParaRPr lang="en-US" altLang="zh-CN" sz="1200" b="1"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B68352F-E5CA-40D4-9BC2-8F72A54E44AB}"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a:solidFill>
              <a:srgbClr val="000000">
                <a:alpha val="100000"/>
              </a:srgbClr>
            </a:solidFill>
            <a:miter lim="800000"/>
          </a:ln>
        </p:spPr>
      </p:sp>
      <p:sp>
        <p:nvSpPr>
          <p:cNvPr id="100355" name="备注占位符 2"/>
          <p:cNvSpPr>
            <a:spLocks noGrp="1"/>
          </p:cNvSpPr>
          <p:nvPr>
            <p:ph type="body" idx="1"/>
          </p:nvPr>
        </p:nvSpPr>
        <p:spPr>
          <a:noFill/>
          <a:ln>
            <a:noFill/>
          </a:ln>
        </p:spPr>
        <p:txBody>
          <a:bodyPr wrap="square" lIns="91440" tIns="45720" rIns="91440" bIns="45720" anchor="t"/>
          <a:lstStyle/>
          <a:p>
            <a:pPr lvl="0"/>
            <a:r>
              <a:rPr lang="zh-CN" altLang="en-US" dirty="0"/>
              <a:t>攻击执行时，被感染的控制器重复的向控制室的监控中心发送的是正常的</a:t>
            </a:r>
            <a:r>
              <a:rPr lang="en-US" altLang="zh-CN" dirty="0"/>
              <a:t>21</a:t>
            </a:r>
            <a:r>
              <a:rPr lang="zh-CN" altLang="en-US" dirty="0"/>
              <a:t>秒周期传感器数据，监控中心完全发现不了。</a:t>
            </a:r>
          </a:p>
        </p:txBody>
      </p:sp>
      <p:sp>
        <p:nvSpPr>
          <p:cNvPr id="10035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US" dirty="0">
                <a:latin typeface="Arial" panose="020B0604020202020204" pitchFamily="34" charset="0"/>
              </a:rPr>
              <a:pPr lvl="0" algn="r" eaLnBrk="1" hangingPunct="1">
                <a:spcBef>
                  <a:spcPct val="0"/>
                </a:spcBef>
              </a:pPr>
              <a:t>15</a:t>
            </a:fld>
            <a:endParaRPr lang="zh-CN" altLang="en-US"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a:solidFill>
              <a:srgbClr val="000000">
                <a:alpha val="100000"/>
              </a:srgbClr>
            </a:solidFill>
            <a:miter lim="800000"/>
          </a:ln>
        </p:spPr>
      </p:sp>
      <p:sp>
        <p:nvSpPr>
          <p:cNvPr id="101379" name="Notes Placeholder 2"/>
          <p:cNvSpPr>
            <a:spLocks noGrp="1"/>
          </p:cNvSpPr>
          <p:nvPr>
            <p:ph type="body" idx="1"/>
          </p:nvPr>
        </p:nvSpPr>
        <p:spPr>
          <a:noFill/>
          <a:ln>
            <a:noFill/>
          </a:ln>
        </p:spPr>
        <p:txBody>
          <a:bodyPr wrap="square" lIns="91440" tIns="45720" rIns="91440" bIns="45720" anchor="t"/>
          <a:lstStyle/>
          <a:p>
            <a:pPr lvl="0" defTabSz="898525"/>
            <a:endParaRPr lang="en-US" altLang="zh-CN" dirty="0">
              <a:latin typeface="Gill Sans"/>
            </a:endParaRPr>
          </a:p>
        </p:txBody>
      </p:sp>
      <p:sp>
        <p:nvSpPr>
          <p:cNvPr id="101380" name="Slide Number Placeholder 3"/>
          <p:cNvSpPr txBox="1">
            <a:spLocks noGrp="1"/>
          </p:cNvSpPr>
          <p:nvPr>
            <p:ph type="sldNum" sz="quarter"/>
          </p:nvPr>
        </p:nvSpPr>
        <p:spPr>
          <a:xfrm>
            <a:off x="3884613" y="8685213"/>
            <a:ext cx="2971800" cy="457200"/>
          </a:xfrm>
          <a:prstGeom prst="rect">
            <a:avLst/>
          </a:prstGeom>
          <a:noFill/>
          <a:ln w="25400">
            <a:noFill/>
          </a:ln>
        </p:spPr>
        <p:txBody>
          <a:bodyPr anchor="b"/>
          <a:lstStyle/>
          <a:p>
            <a:pPr lvl="0" algn="r" eaLnBrk="1" hangingPunct="1">
              <a:spcBef>
                <a:spcPct val="0"/>
              </a:spcBef>
            </a:pPr>
            <a:fld id="{9A0DB2DC-4C9A-4742-B13C-FB6460FD3503}" type="slidenum">
              <a:rPr lang="en-US" altLang="zh-CN" dirty="0">
                <a:solidFill>
                  <a:srgbClr val="000000"/>
                </a:solidFill>
                <a:latin typeface="Gill Sans"/>
                <a:ea typeface="ヒラギノ角ゴ ProN W3"/>
                <a:sym typeface="Gill Sans"/>
              </a:rPr>
              <a:pPr lvl="0" algn="r" eaLnBrk="1" hangingPunct="1">
                <a:spcBef>
                  <a:spcPct val="0"/>
                </a:spcBef>
              </a:pPr>
              <a:t>32</a:t>
            </a:fld>
            <a:endParaRPr lang="en-US" altLang="zh-CN" dirty="0">
              <a:solidFill>
                <a:srgbClr val="000000"/>
              </a:solidFill>
              <a:latin typeface="Gill Sans"/>
              <a:ea typeface="ヒラギノ角ゴ ProN W3"/>
              <a:sym typeface="Gill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lIns="91440" tIns="45720" rIns="91440" bIns="45720" rtlCol="0">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“没有网络安全，就没有国家安全；没有信息化，就没有现代化。”</a:t>
            </a:r>
            <a:endParaRPr kumimoji="0" lang="en-US" altLang="zh-CN" sz="1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我国工业控制系统逐步走向一条拥有自主知识产权的</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发展道路，但对工业控制系统安全的关注较少。为此，中国</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软件评测中心对相对成熟的国外发达国家工业控制系统安</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全进行了专题研究，以期为我国同行提供参考。 </a:t>
            </a: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该专题重点研究了美国对工业控制系统安全研究的发</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展状况。为应对 </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9.11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后的安全形势，布什政府于 </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2003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年颁</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布了</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保护网络空间的国家战略</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，将“控制系统的安全”</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列为国家安全战略。</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2005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年，国土安全部和世界多家知名</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工控企业合作，建立“工业控制系统安全评估实验室”，启</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动了“控制系统安全项目”。</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2008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年，美商务部制定了</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工</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业控制系统安全的指导书</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，监管工业控制产品的安全性。</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奥巴马政府分别于 </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2008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年 </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12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月和 </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2009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年 </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2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月进行了“模</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拟网络战”和 </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60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天的网络安全评估，并于 </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2009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年 </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5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月宣布</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将“数字基础设施视为国家战略资产，保护这一基础设施将</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成为国家安全的优先事项”。 </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该专题扼要介绍了日本、德国、韩国的工业控制系统</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安全研究进展。日本组建了一支由 </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5000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名计算机专家组成</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的网络战部队从事网络系统的攻防；德国计划组建一支</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6000 </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人的网络黑客部队</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信息和网络技术管理部来应对</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网络突发情况；韩国则成立“信息安全司令部”维护国家网</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mn-lt"/>
                <a:ea typeface="+mn-ea"/>
                <a:cs typeface="+mn-cs"/>
              </a:rPr>
              <a:t>络安全。</a:t>
            </a: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10240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US" dirty="0">
                <a:latin typeface="Arial" panose="020B0604020202020204" pitchFamily="34" charset="0"/>
              </a:rPr>
              <a:pPr lvl="0" algn="r" eaLnBrk="1" hangingPunct="1">
                <a:spcBef>
                  <a:spcPct val="0"/>
                </a:spcBef>
              </a:pPr>
              <a:t>38</a:t>
            </a:fld>
            <a:endParaRPr lang="zh-CN" altLang="en-US"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a:solidFill>
              <a:srgbClr val="000000">
                <a:alpha val="100000"/>
              </a:srgbClr>
            </a:solidFill>
            <a:miter lim="800000"/>
          </a:ln>
        </p:spPr>
      </p:sp>
      <p:sp>
        <p:nvSpPr>
          <p:cNvPr id="103427" name="备注占位符 2"/>
          <p:cNvSpPr>
            <a:spLocks noGrp="1"/>
          </p:cNvSpPr>
          <p:nvPr>
            <p:ph type="body" idx="1"/>
          </p:nvPr>
        </p:nvSpPr>
        <p:spPr>
          <a:noFill/>
          <a:ln>
            <a:noFill/>
          </a:ln>
        </p:spPr>
        <p:txBody>
          <a:bodyPr wrap="square" lIns="91440" tIns="45720" rIns="91440" bIns="45720" anchor="t"/>
          <a:lstStyle/>
          <a:p>
            <a:pPr lvl="0"/>
            <a:r>
              <a:rPr lang="zh-CN" altLang="en-US" dirty="0"/>
              <a:t>第</a:t>
            </a:r>
            <a:r>
              <a:rPr lang="en-US" altLang="zh-CN" dirty="0"/>
              <a:t>0</a:t>
            </a:r>
            <a:r>
              <a:rPr lang="zh-CN" altLang="en-US" dirty="0"/>
              <a:t>层表示过程，指制造或生产过程；</a:t>
            </a:r>
          </a:p>
          <a:p>
            <a:pPr lvl="0"/>
            <a:r>
              <a:rPr lang="zh-CN" altLang="en-US" dirty="0"/>
              <a:t>第</a:t>
            </a:r>
            <a:r>
              <a:rPr lang="en-US" altLang="zh-CN" dirty="0"/>
              <a:t>1</a:t>
            </a:r>
            <a:r>
              <a:rPr lang="zh-CN" altLang="en-US" dirty="0"/>
              <a:t>层表示用来监视和操纵该过程的人工传感、传感器以及执行机构；</a:t>
            </a:r>
          </a:p>
          <a:p>
            <a:pPr lvl="0"/>
            <a:r>
              <a:rPr lang="zh-CN" altLang="en-US" dirty="0"/>
              <a:t>第</a:t>
            </a:r>
            <a:r>
              <a:rPr lang="en-US" altLang="zh-CN" dirty="0"/>
              <a:t>2</a:t>
            </a:r>
            <a:r>
              <a:rPr lang="zh-CN" altLang="en-US" dirty="0"/>
              <a:t>层表示手动或自动的控制活动，使过程保持稳定或出于控制之下；</a:t>
            </a:r>
          </a:p>
        </p:txBody>
      </p:sp>
      <p:sp>
        <p:nvSpPr>
          <p:cNvPr id="10342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US" dirty="0">
                <a:latin typeface="Arial" panose="020B0604020202020204" pitchFamily="34" charset="0"/>
              </a:rPr>
              <a:pPr lvl="0" algn="r" eaLnBrk="1" hangingPunct="1">
                <a:spcBef>
                  <a:spcPct val="0"/>
                </a:spcBef>
              </a:pPr>
              <a:t>41</a:t>
            </a:fld>
            <a:endParaRPr lang="zh-CN"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1.png"/><Relationship Id="rId9" Type="http://schemas.openxmlformats.org/officeDocument/2006/relationships/image" Target="../media/image8.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2" descr="a_1"/>
          <p:cNvPicPr>
            <a:picLocks noChangeAspect="1" noChangeArrowheads="1"/>
          </p:cNvPicPr>
          <p:nvPr/>
        </p:nvPicPr>
        <p:blipFill>
          <a:blip r:embed="rId3" cstate="print">
            <a:extLst>
              <a:ext uri="{28A0092B-C50C-407E-A947-70E740481C1C}">
                <a14:useLocalDpi xmlns:a14="http://schemas.microsoft.com/office/drawing/2010/main" xmlns="" val="0"/>
              </a:ext>
            </a:extLst>
          </a:blip>
          <a:srcRect l="2174"/>
          <a:stretch>
            <a:fillRect/>
          </a:stretch>
        </p:blipFill>
        <p:spPr bwMode="auto">
          <a:xfrm>
            <a:off x="0" y="0"/>
            <a:ext cx="9144000" cy="530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22"/>
          <p:cNvSpPr>
            <a:spLocks noChangeArrowheads="1"/>
          </p:cNvSpPr>
          <p:nvPr/>
        </p:nvSpPr>
        <p:spPr bwMode="gray">
          <a:xfrm>
            <a:off x="0" y="2590800"/>
            <a:ext cx="9144000" cy="1066800"/>
          </a:xfrm>
          <a:prstGeom prst="rect">
            <a:avLst/>
          </a:prstGeom>
          <a:gradFill rotWithShape="1">
            <a:gsLst>
              <a:gs pos="0">
                <a:srgbClr val="3191D3"/>
              </a:gs>
              <a:gs pos="100000">
                <a:srgbClr val="174362"/>
              </a:gs>
            </a:gsLst>
            <a:lin ang="5400000" scaled="1"/>
          </a:gradFill>
          <a:ln w="9525">
            <a:noFill/>
            <a:miter lim="800000"/>
          </a:ln>
        </p:spPr>
        <p:txBody>
          <a:bodyPr wrap="none" anchor="ctr"/>
          <a:lstStyle/>
          <a:p>
            <a:pPr>
              <a:defRPr/>
            </a:pPr>
            <a:endParaRPr lang="zh-CN" altLang="en-US">
              <a:solidFill>
                <a:srgbClr val="000000"/>
              </a:solidFill>
            </a:endParaRPr>
          </a:p>
        </p:txBody>
      </p:sp>
      <p:sp>
        <p:nvSpPr>
          <p:cNvPr id="7" name="Line 26"/>
          <p:cNvSpPr>
            <a:spLocks noChangeShapeType="1"/>
          </p:cNvSpPr>
          <p:nvPr/>
        </p:nvSpPr>
        <p:spPr bwMode="auto">
          <a:xfrm>
            <a:off x="0" y="3657600"/>
            <a:ext cx="9144000" cy="0"/>
          </a:xfrm>
          <a:prstGeom prst="line">
            <a:avLst/>
          </a:prstGeom>
          <a:noFill/>
          <a:ln w="38100">
            <a:solidFill>
              <a:srgbClr val="FFFFFF"/>
            </a:solidFill>
            <a:round/>
          </a:ln>
        </p:spPr>
        <p:txBody>
          <a:bodyPr/>
          <a:lstStyle/>
          <a:p>
            <a:pPr>
              <a:defRPr/>
            </a:pPr>
            <a:endParaRPr lang="zh-CN" altLang="en-US">
              <a:solidFill>
                <a:srgbClr val="000000"/>
              </a:solidFill>
            </a:endParaRPr>
          </a:p>
        </p:txBody>
      </p:sp>
      <p:sp>
        <p:nvSpPr>
          <p:cNvPr id="8" name="Line 27"/>
          <p:cNvSpPr>
            <a:spLocks noChangeShapeType="1"/>
          </p:cNvSpPr>
          <p:nvPr/>
        </p:nvSpPr>
        <p:spPr bwMode="auto">
          <a:xfrm>
            <a:off x="0" y="2590800"/>
            <a:ext cx="9144000" cy="0"/>
          </a:xfrm>
          <a:prstGeom prst="line">
            <a:avLst/>
          </a:prstGeom>
          <a:noFill/>
          <a:ln w="38100">
            <a:solidFill>
              <a:srgbClr val="FFFFFF"/>
            </a:solidFill>
            <a:round/>
          </a:ln>
        </p:spPr>
        <p:txBody>
          <a:bodyPr/>
          <a:lstStyle/>
          <a:p>
            <a:pPr>
              <a:defRPr/>
            </a:pPr>
            <a:endParaRPr lang="zh-CN" altLang="en-US">
              <a:solidFill>
                <a:srgbClr val="000000"/>
              </a:solidFill>
            </a:endParaRPr>
          </a:p>
        </p:txBody>
      </p:sp>
      <p:sp>
        <p:nvSpPr>
          <p:cNvPr id="9" name="Rectangle 29"/>
          <p:cNvSpPr>
            <a:spLocks noChangeArrowheads="1"/>
          </p:cNvSpPr>
          <p:nvPr/>
        </p:nvSpPr>
        <p:spPr bwMode="gray">
          <a:xfrm>
            <a:off x="0" y="0"/>
            <a:ext cx="9142413" cy="1447800"/>
          </a:xfrm>
          <a:prstGeom prst="rect">
            <a:avLst/>
          </a:prstGeom>
          <a:gradFill rotWithShape="1">
            <a:gsLst>
              <a:gs pos="0">
                <a:srgbClr val="81CFEB">
                  <a:alpha val="18999"/>
                </a:srgbClr>
              </a:gs>
              <a:gs pos="100000">
                <a:srgbClr val="FFFFFF"/>
              </a:gs>
            </a:gsLst>
            <a:lin ang="5400000" scaled="1"/>
          </a:gradFill>
          <a:ln w="0" algn="ctr">
            <a:noFill/>
            <a:miter lim="800000"/>
          </a:ln>
        </p:spPr>
        <p:txBody>
          <a:bodyPr wrap="none" anchor="ctr"/>
          <a:lstStyle/>
          <a:p>
            <a:pPr>
              <a:defRPr/>
            </a:pPr>
            <a:endParaRPr lang="zh-CN" altLang="en-US">
              <a:solidFill>
                <a:srgbClr val="000000"/>
              </a:solidFill>
            </a:endParaRPr>
          </a:p>
        </p:txBody>
      </p:sp>
      <p:sp>
        <p:nvSpPr>
          <p:cNvPr id="10" name="Rectangle 33"/>
          <p:cNvSpPr>
            <a:spLocks noChangeArrowheads="1"/>
          </p:cNvSpPr>
          <p:nvPr/>
        </p:nvSpPr>
        <p:spPr bwMode="auto">
          <a:xfrm>
            <a:off x="0" y="1447800"/>
            <a:ext cx="9144000" cy="1143000"/>
          </a:xfrm>
          <a:prstGeom prst="rect">
            <a:avLst/>
          </a:prstGeom>
          <a:solidFill>
            <a:srgbClr val="FFFFFF"/>
          </a:solidFill>
          <a:ln w="9525">
            <a:noFill/>
            <a:miter lim="800000"/>
          </a:ln>
        </p:spPr>
        <p:txBody>
          <a:bodyPr wrap="none" anchor="ctr"/>
          <a:lstStyle/>
          <a:p>
            <a:pPr>
              <a:defRPr/>
            </a:pPr>
            <a:endParaRPr lang="zh-CN" altLang="en-US">
              <a:solidFill>
                <a:srgbClr val="000000"/>
              </a:solidFill>
            </a:endParaRPr>
          </a:p>
        </p:txBody>
      </p:sp>
      <p:sp>
        <p:nvSpPr>
          <p:cNvPr id="11" name="Line 34"/>
          <p:cNvSpPr>
            <a:spLocks noChangeShapeType="1"/>
          </p:cNvSpPr>
          <p:nvPr/>
        </p:nvSpPr>
        <p:spPr bwMode="auto">
          <a:xfrm>
            <a:off x="0" y="2590800"/>
            <a:ext cx="9144000" cy="0"/>
          </a:xfrm>
          <a:prstGeom prst="line">
            <a:avLst/>
          </a:prstGeom>
          <a:noFill/>
          <a:ln w="38100">
            <a:solidFill>
              <a:srgbClr val="FFFFFF"/>
            </a:solidFill>
            <a:round/>
          </a:ln>
        </p:spPr>
        <p:txBody>
          <a:bodyPr/>
          <a:lstStyle/>
          <a:p>
            <a:pPr>
              <a:defRPr/>
            </a:pPr>
            <a:endParaRPr lang="zh-CN" altLang="en-US">
              <a:solidFill>
                <a:srgbClr val="000000"/>
              </a:solidFill>
            </a:endParaRPr>
          </a:p>
        </p:txBody>
      </p:sp>
      <p:pic>
        <p:nvPicPr>
          <p:cNvPr id="12"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50975" y="1292225"/>
            <a:ext cx="6242050" cy="993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6" descr="H:\Picture\收藏\WHU\library (8).jpg"/>
          <p:cNvPicPr>
            <a:picLocks noChangeAspect="1" noChangeArrowheads="1"/>
          </p:cNvPicPr>
          <p:nvPr/>
        </p:nvPicPr>
        <p:blipFill rotWithShape="1">
          <a:blip r:embed="rId5" cstate="print"/>
          <a:srcRect b="33801"/>
          <a:stretch>
            <a:fillRect/>
          </a:stretch>
        </p:blipFill>
        <p:spPr bwMode="auto">
          <a:xfrm>
            <a:off x="7034213" y="5918200"/>
            <a:ext cx="968375" cy="895350"/>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4" name="Picture 7" descr="H:\Picture\收藏\WHU\0verview.jpg"/>
          <p:cNvPicPr>
            <a:picLocks noChangeAspect="1" noChangeArrowheads="1"/>
          </p:cNvPicPr>
          <p:nvPr/>
        </p:nvPicPr>
        <p:blipFill rotWithShape="1">
          <a:blip r:embed="rId6" cstate="print"/>
          <a:srcRect r="16718"/>
          <a:stretch>
            <a:fillRect/>
          </a:stretch>
        </p:blipFill>
        <p:spPr bwMode="auto">
          <a:xfrm>
            <a:off x="7021513" y="4941888"/>
            <a:ext cx="981075"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5" name="Picture 8" descr="H:\Picture\收藏\WHU\castle (2).jpg"/>
          <p:cNvPicPr>
            <a:picLocks noChangeAspect="1" noChangeArrowheads="1"/>
          </p:cNvPicPr>
          <p:nvPr/>
        </p:nvPicPr>
        <p:blipFill rotWithShape="1">
          <a:blip r:embed="rId7" cstate="print"/>
          <a:srcRect l="19049"/>
          <a:stretch>
            <a:fillRect/>
          </a:stretch>
        </p:blipFill>
        <p:spPr bwMode="auto">
          <a:xfrm>
            <a:off x="8101013" y="5913438"/>
            <a:ext cx="971550" cy="900112"/>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6" name="Picture 11" descr="H:\Picture\收藏\WHU\武大经典照片\侧望行政楼.jpg"/>
          <p:cNvPicPr>
            <a:picLocks noChangeAspect="1" noChangeArrowheads="1"/>
          </p:cNvPicPr>
          <p:nvPr/>
        </p:nvPicPr>
        <p:blipFill rotWithShape="1">
          <a:blip r:embed="rId8" cstate="print"/>
          <a:srcRect r="19149"/>
          <a:stretch>
            <a:fillRect/>
          </a:stretch>
        </p:blipFill>
        <p:spPr bwMode="auto">
          <a:xfrm>
            <a:off x="8101013" y="4941888"/>
            <a:ext cx="971550"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7" name="Picture 13" descr="H:\Picture\收藏\WHU\经典\large_12184o69.jpg"/>
          <p:cNvPicPr>
            <a:picLocks noChangeAspect="1" noChangeArrowheads="1"/>
          </p:cNvPicPr>
          <p:nvPr/>
        </p:nvPicPr>
        <p:blipFill rotWithShape="1">
          <a:blip r:embed="rId9" cstate="print"/>
          <a:srcRect l="1250" t="1866" r="1563" b="2955"/>
          <a:stretch>
            <a:fillRect/>
          </a:stretch>
        </p:blipFill>
        <p:spPr bwMode="auto">
          <a:xfrm>
            <a:off x="5957888" y="5913438"/>
            <a:ext cx="990600" cy="900112"/>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8" name="Picture 14" descr="H:\Picture\收藏\WHU\frontdoor.jpg"/>
          <p:cNvPicPr>
            <a:picLocks noChangeAspect="1" noChangeArrowheads="1"/>
          </p:cNvPicPr>
          <p:nvPr/>
        </p:nvPicPr>
        <p:blipFill rotWithShape="1">
          <a:blip r:embed="rId10" cstate="print"/>
          <a:srcRect l="13908" t="5538" r="13954" b="7088"/>
          <a:stretch>
            <a:fillRect/>
          </a:stretch>
        </p:blipFill>
        <p:spPr bwMode="auto">
          <a:xfrm>
            <a:off x="8101013" y="3933825"/>
            <a:ext cx="981075"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sp>
        <p:nvSpPr>
          <p:cNvPr id="4098" name="Rectangle 2"/>
          <p:cNvSpPr>
            <a:spLocks noGrp="1" noChangeArrowheads="1"/>
          </p:cNvSpPr>
          <p:nvPr>
            <p:ph type="ctrTitle"/>
          </p:nvPr>
        </p:nvSpPr>
        <p:spPr>
          <a:xfrm>
            <a:off x="914400" y="2743200"/>
            <a:ext cx="7772400" cy="685800"/>
          </a:xfrm>
        </p:spPr>
        <p:txBody>
          <a:bodyPr/>
          <a:lstStyle>
            <a:lvl1pPr algn="ctr">
              <a:defRPr>
                <a:solidFill>
                  <a:schemeClr val="bg1"/>
                </a:solidFill>
              </a:defRPr>
            </a:lvl1pPr>
          </a:lstStyle>
          <a:p>
            <a:r>
              <a:rPr lang="zh-CN" altLang="en-US"/>
              <a:t>单击此处编辑母版标题样式</a:t>
            </a:r>
            <a:endParaRPr lang="zh-CN" altLang="en-US" dirty="0"/>
          </a:p>
        </p:txBody>
      </p:sp>
      <p:sp>
        <p:nvSpPr>
          <p:cNvPr id="4099" name="Rectangle 3"/>
          <p:cNvSpPr>
            <a:spLocks noGrp="1" noChangeArrowheads="1"/>
          </p:cNvSpPr>
          <p:nvPr>
            <p:ph type="subTitle" idx="1"/>
          </p:nvPr>
        </p:nvSpPr>
        <p:spPr>
          <a:xfrm>
            <a:off x="1371600" y="3733800"/>
            <a:ext cx="6400800" cy="533400"/>
          </a:xfrm>
        </p:spPr>
        <p:txBody>
          <a:bodyPr/>
          <a:lstStyle>
            <a:lvl1pPr marL="0" indent="0" algn="ctr">
              <a:buFontTx/>
              <a:buNone/>
              <a:defRPr sz="2400" b="1">
                <a:solidFill>
                  <a:schemeClr val="accent2"/>
                </a:solidFill>
              </a:defRPr>
            </a:lvl1pPr>
          </a:lstStyle>
          <a:p>
            <a:r>
              <a:rPr lang="zh-CN" altLang="en-US" dirty="0"/>
              <a:t>单击此处编辑母版副标题样式</a:t>
            </a:r>
          </a:p>
        </p:txBody>
      </p:sp>
      <p:sp>
        <p:nvSpPr>
          <p:cNvPr id="19" name="Rectangle 4"/>
          <p:cNvSpPr>
            <a:spLocks noGrp="1" noChangeArrowheads="1"/>
          </p:cNvSpPr>
          <p:nvPr>
            <p:ph type="dt" sz="half" idx="10"/>
          </p:nvPr>
        </p:nvSpPr>
        <p:spPr/>
        <p:txBody>
          <a:bodyPr/>
          <a:lstStyle>
            <a:lvl1pPr>
              <a:defRPr/>
            </a:lvl1pPr>
          </a:lstStyle>
          <a:p>
            <a:pPr>
              <a:defRPr/>
            </a:pPr>
            <a:fld id="{750E8348-A042-42D6-A8A5-8394B4D88665}" type="datetime1">
              <a:rPr lang="zh-CN" altLang="en-US">
                <a:solidFill>
                  <a:srgbClr val="000000"/>
                </a:solidFill>
              </a:rPr>
              <a:pPr>
                <a:defRPr/>
              </a:pPr>
              <a:t>2021/4/22</a:t>
            </a:fld>
            <a:endParaRPr lang="zh-CN" altLang="en-US">
              <a:solidFill>
                <a:srgbClr val="000000"/>
              </a:solidFill>
            </a:endParaRPr>
          </a:p>
        </p:txBody>
      </p:sp>
      <p:sp>
        <p:nvSpPr>
          <p:cNvPr id="20"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21" name="Rectangle 6"/>
          <p:cNvSpPr>
            <a:spLocks noGrp="1" noChangeArrowheads="1"/>
          </p:cNvSpPr>
          <p:nvPr>
            <p:ph type="sldNum" sz="quarter" idx="12"/>
          </p:nvPr>
        </p:nvSpPr>
        <p:spPr/>
        <p:txBody>
          <a:bodyPr/>
          <a:lstStyle>
            <a:lvl1pPr>
              <a:defRPr/>
            </a:lvl1pPr>
          </a:lstStyle>
          <a:p>
            <a:pPr>
              <a:defRPr/>
            </a:pPr>
            <a:fld id="{4787B197-E973-49A4-B087-5B612F68B47D}"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fld id="{A2B63F9D-C569-4EF7-B45B-17377EEE5380}" type="datetime1">
              <a:rPr lang="zh-CN" altLang="en-US">
                <a:solidFill>
                  <a:srgbClr val="000000"/>
                </a:solidFill>
              </a:rPr>
              <a:pPr>
                <a:defRPr/>
              </a:pPr>
              <a:t>2021/4/22</a:t>
            </a:fld>
            <a:endParaRPr lang="zh-CN" altLang="en-US">
              <a:solidFill>
                <a:srgbClr val="000000"/>
              </a:solidFill>
            </a:endParaRPr>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2CC67984-169B-4D4E-80FC-1D8232CA82C6}"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90600" y="152400"/>
            <a:ext cx="7325816" cy="609600"/>
          </a:xfrm>
        </p:spPr>
        <p:txBody>
          <a:bodyPr/>
          <a:lstStyle>
            <a:lvl1pPr algn="l">
              <a:defRPr b="0" baseline="0">
                <a:latin typeface="Times New Roman" panose="02020603050405020304" pitchFamily="18" charset="0"/>
                <a:ea typeface="黑体" panose="0201060906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990600" y="914400"/>
            <a:ext cx="7469832" cy="5105400"/>
          </a:xfrm>
        </p:spPr>
        <p:txBody>
          <a:bodyPr/>
          <a:lstStyle>
            <a:lvl1pPr>
              <a:defRPr>
                <a:latin typeface="楷体_GB2312" pitchFamily="49" charset="-122"/>
                <a:ea typeface="楷体_GB2312" pitchFamily="49" charset="-122"/>
              </a:defRPr>
            </a:lvl1pPr>
            <a:lvl2pPr>
              <a:defRPr>
                <a:latin typeface="楷体_GB2312" pitchFamily="49" charset="-122"/>
                <a:ea typeface="楷体_GB2312" pitchFamily="49" charset="-122"/>
              </a:defRPr>
            </a:lvl2pPr>
            <a:lvl3pPr>
              <a:defRPr>
                <a:latin typeface="楷体_GB2312" pitchFamily="49" charset="-122"/>
                <a:ea typeface="楷体_GB2312" pitchFamily="49" charset="-122"/>
              </a:defRPr>
            </a:lvl3pPr>
            <a:lvl4pPr>
              <a:defRPr>
                <a:latin typeface="楷体_GB2312" pitchFamily="49" charset="-122"/>
                <a:ea typeface="楷体_GB2312" pitchFamily="49" charset="-122"/>
              </a:defRPr>
            </a:lvl4pPr>
            <a:lvl5pPr>
              <a:defRPr>
                <a:latin typeface="楷体_GB2312" pitchFamily="49" charset="-122"/>
                <a:ea typeface="楷体_GB2312"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fld id="{F0E4D2F6-7DB8-498A-8636-47F6CE98568C}" type="datetime1">
              <a:rPr lang="zh-CN" altLang="en-US">
                <a:solidFill>
                  <a:srgbClr val="000000"/>
                </a:solidFill>
              </a:rPr>
              <a:pPr>
                <a:defRPr/>
              </a:pPr>
              <a:t>2021/4/22</a:t>
            </a:fld>
            <a:endParaRPr lang="zh-CN" altLang="en-US">
              <a:solidFill>
                <a:srgbClr val="000000"/>
              </a:solidFill>
            </a:endParaRPr>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sz="1600"/>
            </a:lvl1pPr>
          </a:lstStyle>
          <a:p>
            <a:pPr>
              <a:defRPr/>
            </a:pPr>
            <a:fld id="{8F7798FF-F770-46DC-81D9-0975D981B165}" type="slidenum">
              <a:rPr lang="zh-CN" altLang="en-US">
                <a:solidFill>
                  <a:srgbClr val="000000"/>
                </a:solidFill>
              </a:rPr>
              <a:pPr>
                <a:defRPr/>
              </a:pPr>
              <a:t>‹#›</a:t>
            </a:fld>
            <a:r>
              <a:rPr lang="en-US" altLang="zh-CN" dirty="0">
                <a:solidFill>
                  <a:srgbClr val="000000"/>
                </a:solidFill>
              </a:rPr>
              <a:t>/19</a:t>
            </a:r>
            <a:endParaRPr lang="zh-CN" altLang="en-US" dirty="0">
              <a:solidFill>
                <a:srgbClr val="000000"/>
              </a:solidFill>
            </a:endParaRPr>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fld id="{031DEC6A-0D15-4576-B684-82654A52F3BA}" type="datetime1">
              <a:rPr lang="zh-CN" altLang="en-US">
                <a:solidFill>
                  <a:srgbClr val="000000"/>
                </a:solidFill>
              </a:rPr>
              <a:pPr>
                <a:defRPr/>
              </a:pPr>
              <a:t>2021/4/22</a:t>
            </a:fld>
            <a:endParaRPr lang="zh-CN" altLang="en-US">
              <a:solidFill>
                <a:srgbClr val="000000"/>
              </a:solidFill>
            </a:endParaRPr>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99DF5616-D3C5-40BC-B4B0-853443EA8F3A}"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906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67300" y="838200"/>
            <a:ext cx="39243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5"/>
          <p:cNvSpPr>
            <a:spLocks noGrp="1" noChangeArrowheads="1"/>
          </p:cNvSpPr>
          <p:nvPr>
            <p:ph type="dt" sz="half" idx="10"/>
          </p:nvPr>
        </p:nvSpPr>
        <p:spPr/>
        <p:txBody>
          <a:bodyPr/>
          <a:lstStyle>
            <a:lvl1pPr>
              <a:defRPr/>
            </a:lvl1pPr>
          </a:lstStyle>
          <a:p>
            <a:pPr>
              <a:defRPr/>
            </a:pPr>
            <a:fld id="{0F5B053E-94E1-47E0-8957-D7D4A57AF098}" type="datetime1">
              <a:rPr lang="zh-CN" altLang="en-US">
                <a:solidFill>
                  <a:srgbClr val="000000"/>
                </a:solidFill>
              </a:rPr>
              <a:pPr>
                <a:defRPr/>
              </a:pPr>
              <a:t>2021/4/22</a:t>
            </a:fld>
            <a:endParaRPr lang="zh-CN" altLang="en-US">
              <a:solidFill>
                <a:srgbClr val="000000"/>
              </a:solidFill>
            </a:endParaRPr>
          </a:p>
        </p:txBody>
      </p:sp>
      <p:sp>
        <p:nvSpPr>
          <p:cNvPr id="6" name="Rectangle 16"/>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7" name="Rectangle 17"/>
          <p:cNvSpPr>
            <a:spLocks noGrp="1" noChangeArrowheads="1"/>
          </p:cNvSpPr>
          <p:nvPr>
            <p:ph type="sldNum" sz="quarter" idx="12"/>
          </p:nvPr>
        </p:nvSpPr>
        <p:spPr/>
        <p:txBody>
          <a:bodyPr/>
          <a:lstStyle>
            <a:lvl1pPr>
              <a:defRPr/>
            </a:lvl1pPr>
          </a:lstStyle>
          <a:p>
            <a:pPr>
              <a:defRPr/>
            </a:pPr>
            <a:fld id="{29E36B9E-226C-4454-8105-77BA2D9D7EB3}"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fld id="{AC192354-7BAE-4990-A145-234DE9DE3FF3}" type="datetime1">
              <a:rPr lang="zh-CN" altLang="en-US">
                <a:solidFill>
                  <a:srgbClr val="000000"/>
                </a:solidFill>
              </a:rPr>
              <a:pPr>
                <a:defRPr/>
              </a:pPr>
              <a:t>2021/4/22</a:t>
            </a:fld>
            <a:endParaRPr lang="zh-CN" altLang="en-US">
              <a:solidFill>
                <a:srgbClr val="000000"/>
              </a:solidFill>
            </a:endParaRPr>
          </a:p>
        </p:txBody>
      </p:sp>
      <p:sp>
        <p:nvSpPr>
          <p:cNvPr id="8"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F4D01401-5DF0-4C02-BB76-C7A7C9BEA6C3}"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fld id="{4FD3F86D-F4D8-4D4B-BFE6-35BD7E120C05}" type="datetime1">
              <a:rPr lang="zh-CN" altLang="en-US">
                <a:solidFill>
                  <a:srgbClr val="000000"/>
                </a:solidFill>
              </a:rPr>
              <a:pPr>
                <a:defRPr/>
              </a:pPr>
              <a:t>2021/4/22</a:t>
            </a:fld>
            <a:endParaRPr lang="zh-CN" altLang="en-US">
              <a:solidFill>
                <a:srgbClr val="000000"/>
              </a:solidFill>
            </a:endParaRPr>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50CA6633-0D09-4F6C-BDB0-49242DE4E623}" type="slidenum">
              <a:rPr lang="zh-CN" altLang="en-US">
                <a:solidFill>
                  <a:srgbClr val="000000"/>
                </a:solidFill>
              </a:rPr>
              <a:pPr>
                <a:defRPr/>
              </a:pPr>
              <a:t>‹#›</a:t>
            </a:fld>
            <a:r>
              <a:rPr lang="en-US" altLang="zh-CN" dirty="0">
                <a:solidFill>
                  <a:srgbClr val="000000"/>
                </a:solidFill>
              </a:rPr>
              <a:t>/19</a:t>
            </a:r>
            <a:endParaRPr lang="zh-CN" altLang="en-US" dirty="0">
              <a:solidFill>
                <a:srgbClr val="000000"/>
              </a:solidFill>
            </a:endParaRPr>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0175DF88-0FC1-4FA8-B7C6-DE193B4A3349}" type="datetime1">
              <a:rPr lang="zh-CN" altLang="en-US">
                <a:solidFill>
                  <a:srgbClr val="000000"/>
                </a:solidFill>
              </a:rPr>
              <a:pPr>
                <a:defRPr/>
              </a:pPr>
              <a:t>2021/4/22</a:t>
            </a:fld>
            <a:endParaRPr lang="zh-CN" altLang="en-US">
              <a:solidFill>
                <a:srgbClr val="000000"/>
              </a:solidFill>
            </a:endParaRPr>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839DD6-7899-46C9-A085-D7A24A1B5455}"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5"/>
          <p:cNvSpPr>
            <a:spLocks noGrp="1" noChangeArrowheads="1"/>
          </p:cNvSpPr>
          <p:nvPr>
            <p:ph type="dt" sz="half" idx="10"/>
          </p:nvPr>
        </p:nvSpPr>
        <p:spPr/>
        <p:txBody>
          <a:bodyPr/>
          <a:lstStyle>
            <a:lvl1pPr>
              <a:defRPr/>
            </a:lvl1pPr>
          </a:lstStyle>
          <a:p>
            <a:pPr>
              <a:defRPr/>
            </a:pPr>
            <a:fld id="{57506695-F7E7-45EB-802F-6E5B7A031C7E}" type="datetime1">
              <a:rPr lang="zh-CN" altLang="en-US">
                <a:solidFill>
                  <a:srgbClr val="000000"/>
                </a:solidFill>
              </a:rPr>
              <a:pPr>
                <a:defRPr/>
              </a:pPr>
              <a:t>2021/4/22</a:t>
            </a:fld>
            <a:endParaRPr lang="zh-CN" altLang="en-US">
              <a:solidFill>
                <a:srgbClr val="000000"/>
              </a:solidFill>
            </a:endParaRPr>
          </a:p>
        </p:txBody>
      </p:sp>
      <p:sp>
        <p:nvSpPr>
          <p:cNvPr id="6" name="Rectangle 16"/>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7" name="Rectangle 17"/>
          <p:cNvSpPr>
            <a:spLocks noGrp="1" noChangeArrowheads="1"/>
          </p:cNvSpPr>
          <p:nvPr>
            <p:ph type="sldNum" sz="quarter" idx="12"/>
          </p:nvPr>
        </p:nvSpPr>
        <p:spPr/>
        <p:txBody>
          <a:bodyPr/>
          <a:lstStyle>
            <a:lvl1pPr>
              <a:defRPr/>
            </a:lvl1pPr>
          </a:lstStyle>
          <a:p>
            <a:pPr>
              <a:defRPr/>
            </a:pPr>
            <a:fld id="{3D45FE62-2D53-4287-A0E6-F4963F74B5B9}"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5"/>
          <p:cNvSpPr>
            <a:spLocks noGrp="1" noChangeArrowheads="1"/>
          </p:cNvSpPr>
          <p:nvPr>
            <p:ph type="dt" sz="half" idx="10"/>
          </p:nvPr>
        </p:nvSpPr>
        <p:spPr/>
        <p:txBody>
          <a:bodyPr/>
          <a:lstStyle>
            <a:lvl1pPr>
              <a:defRPr/>
            </a:lvl1pPr>
          </a:lstStyle>
          <a:p>
            <a:pPr>
              <a:defRPr/>
            </a:pPr>
            <a:fld id="{F4961498-0E0C-4DF7-8E29-DFA54EF23152}" type="datetime1">
              <a:rPr lang="zh-CN" altLang="en-US">
                <a:solidFill>
                  <a:srgbClr val="000000"/>
                </a:solidFill>
              </a:rPr>
              <a:pPr>
                <a:defRPr/>
              </a:pPr>
              <a:t>2021/4/22</a:t>
            </a:fld>
            <a:endParaRPr lang="zh-CN" altLang="en-US">
              <a:solidFill>
                <a:srgbClr val="000000"/>
              </a:solidFill>
            </a:endParaRPr>
          </a:p>
        </p:txBody>
      </p:sp>
      <p:sp>
        <p:nvSpPr>
          <p:cNvPr id="6" name="Rectangle 16"/>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7" name="Rectangle 17"/>
          <p:cNvSpPr>
            <a:spLocks noGrp="1" noChangeArrowheads="1"/>
          </p:cNvSpPr>
          <p:nvPr>
            <p:ph type="sldNum" sz="quarter" idx="12"/>
          </p:nvPr>
        </p:nvSpPr>
        <p:spPr/>
        <p:txBody>
          <a:bodyPr/>
          <a:lstStyle>
            <a:lvl1pPr>
              <a:defRPr/>
            </a:lvl1pPr>
          </a:lstStyle>
          <a:p>
            <a:pPr>
              <a:defRPr/>
            </a:pPr>
            <a:fld id="{BB008DD1-C06B-4E37-8697-4678A22F8A84}" type="slidenum">
              <a:rPr lang="zh-CN" altLang="en-US">
                <a:solidFill>
                  <a:srgbClr val="000000"/>
                </a:solidFill>
              </a:rPr>
              <a:pPr>
                <a:defRPr/>
              </a:pPr>
              <a:t>‹#›</a:t>
            </a:fld>
            <a:endParaRPr lang="zh-CN" altLang="en-US">
              <a:solidFill>
                <a:srgbClr val="000000"/>
              </a:solidFill>
            </a:endParaRPr>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990600" y="914400"/>
            <a:ext cx="7542213"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p:cNvSpPr>
            <a:spLocks noGrp="1" noChangeArrowheads="1"/>
          </p:cNvSpPr>
          <p:nvPr>
            <p:ph type="dt" sz="half" idx="2"/>
          </p:nvPr>
        </p:nvSpPr>
        <p:spPr bwMode="auto">
          <a:xfrm>
            <a:off x="323850" y="6245225"/>
            <a:ext cx="2133600" cy="476250"/>
          </a:xfrm>
          <a:prstGeom prst="rect">
            <a:avLst/>
          </a:prstGeom>
          <a:noFill/>
          <a:ln w="9525">
            <a:noFill/>
            <a:miter lim="800000"/>
          </a:ln>
          <a:effectLst/>
        </p:spPr>
        <p:txBody>
          <a:bodyPr vert="horz" wrap="square" lIns="91440" tIns="45720" rIns="91440" bIns="45720" numCol="1" anchor="t" anchorCtr="0" compatLnSpc="1"/>
          <a:lstStyle>
            <a:lvl1pPr fontAlgn="auto">
              <a:spcBef>
                <a:spcPts val="0"/>
              </a:spcBef>
              <a:spcAft>
                <a:spcPts val="0"/>
              </a:spcAft>
              <a:defRPr sz="1400">
                <a:latin typeface="+mn-lt"/>
                <a:ea typeface="宋体" panose="02010600030101010101" pitchFamily="2" charset="-122"/>
              </a:defRPr>
            </a:lvl1pPr>
          </a:lstStyle>
          <a:p>
            <a:pPr>
              <a:defRPr/>
            </a:pPr>
            <a:fld id="{DD83A668-6692-4CE5-BF37-283B84A1F976}" type="datetime1">
              <a:rPr lang="zh-CN" altLang="en-US">
                <a:solidFill>
                  <a:srgbClr val="000000"/>
                </a:solidFill>
              </a:rPr>
              <a:pPr>
                <a:defRPr/>
              </a:pPr>
              <a:t>2021/4/22</a:t>
            </a:fld>
            <a:endParaRPr lang="zh-CN" altLang="en-US">
              <a:solidFill>
                <a:srgbClr val="000000"/>
              </a:solidFill>
            </a:endParaRPr>
          </a:p>
        </p:txBody>
      </p:sp>
      <p:sp>
        <p:nvSpPr>
          <p:cNvPr id="1030" name="Rectangle 6"/>
          <p:cNvSpPr>
            <a:spLocks noGrp="1" noChangeArrowheads="1"/>
          </p:cNvSpPr>
          <p:nvPr>
            <p:ph type="sldNum" sz="quarter" idx="4"/>
          </p:nvPr>
        </p:nvSpPr>
        <p:spPr bwMode="auto">
          <a:xfrm>
            <a:off x="3517900" y="6245225"/>
            <a:ext cx="982663" cy="476250"/>
          </a:xfrm>
          <a:prstGeom prst="rect">
            <a:avLst/>
          </a:prstGeom>
          <a:noFill/>
          <a:ln w="9525">
            <a:noFill/>
            <a:miter lim="800000"/>
          </a:ln>
          <a:effectLst/>
        </p:spPr>
        <p:txBody>
          <a:bodyPr vert="horz" wrap="square" lIns="91440" tIns="45720" rIns="91440" bIns="45720" numCol="1" anchor="b" anchorCtr="0" compatLnSpc="1"/>
          <a:lstStyle>
            <a:lvl1pPr algn="r" fontAlgn="auto">
              <a:spcBef>
                <a:spcPts val="0"/>
              </a:spcBef>
              <a:spcAft>
                <a:spcPts val="0"/>
              </a:spcAft>
              <a:defRPr sz="1600">
                <a:latin typeface="+mn-lt"/>
                <a:ea typeface="宋体" panose="02010600030101010101" pitchFamily="2" charset="-122"/>
              </a:defRPr>
            </a:lvl1pPr>
          </a:lstStyle>
          <a:p>
            <a:pPr>
              <a:defRPr/>
            </a:pPr>
            <a:fld id="{E9AFB6DB-EC4F-42EF-86D9-2EC60F8F84D5}" type="slidenum">
              <a:rPr lang="zh-CN" altLang="en-US">
                <a:solidFill>
                  <a:srgbClr val="000000"/>
                </a:solidFill>
              </a:rPr>
              <a:pPr>
                <a:defRPr/>
              </a:pPr>
              <a:t>‹#›</a:t>
            </a:fld>
            <a:r>
              <a:rPr lang="en-US" altLang="zh-CN" dirty="0">
                <a:solidFill>
                  <a:srgbClr val="000000"/>
                </a:solidFill>
              </a:rPr>
              <a:t>/19</a:t>
            </a:r>
            <a:endParaRPr lang="zh-CN" altLang="en-US" dirty="0">
              <a:solidFill>
                <a:srgbClr val="000000"/>
              </a:solidFill>
            </a:endParaRPr>
          </a:p>
        </p:txBody>
      </p:sp>
      <p:sp>
        <p:nvSpPr>
          <p:cNvPr id="1029" name="Rectangle 13"/>
          <p:cNvSpPr>
            <a:spLocks noChangeArrowheads="1"/>
          </p:cNvSpPr>
          <p:nvPr/>
        </p:nvSpPr>
        <p:spPr bwMode="gray">
          <a:xfrm>
            <a:off x="0" y="0"/>
            <a:ext cx="9144000" cy="685800"/>
          </a:xfrm>
          <a:prstGeom prst="rect">
            <a:avLst/>
          </a:prstGeom>
          <a:gradFill rotWithShape="1">
            <a:gsLst>
              <a:gs pos="0">
                <a:srgbClr val="81CFEB"/>
              </a:gs>
              <a:gs pos="100000">
                <a:srgbClr val="FFFFFF"/>
              </a:gs>
            </a:gsLst>
            <a:lin ang="5400000" scaled="1"/>
          </a:gradFill>
          <a:ln w="0" algn="ctr">
            <a:noFill/>
            <a:miter lim="800000"/>
          </a:ln>
        </p:spPr>
        <p:txBody>
          <a:bodyPr wrap="none" anchor="ctr"/>
          <a:lstStyle/>
          <a:p>
            <a:pPr>
              <a:defRPr/>
            </a:pPr>
            <a:endParaRPr lang="zh-CN" altLang="en-US">
              <a:solidFill>
                <a:srgbClr val="000000"/>
              </a:solidFill>
            </a:endParaRPr>
          </a:p>
        </p:txBody>
      </p:sp>
      <p:sp>
        <p:nvSpPr>
          <p:cNvPr id="3" name="Rectangle 2"/>
          <p:cNvSpPr>
            <a:spLocks noGrp="1" noChangeArrowheads="1"/>
          </p:cNvSpPr>
          <p:nvPr>
            <p:ph type="title"/>
          </p:nvPr>
        </p:nvSpPr>
        <p:spPr bwMode="auto">
          <a:xfrm>
            <a:off x="990600" y="152400"/>
            <a:ext cx="7685088"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grpSp>
        <p:nvGrpSpPr>
          <p:cNvPr id="4" name="Group 31"/>
          <p:cNvGrpSpPr/>
          <p:nvPr/>
        </p:nvGrpSpPr>
        <p:grpSpPr bwMode="auto">
          <a:xfrm rot="16200000" flipH="1">
            <a:off x="-38100" y="38100"/>
            <a:ext cx="762000" cy="685800"/>
            <a:chOff x="5216" y="628"/>
            <a:chExt cx="546" cy="543"/>
          </a:xfrm>
        </p:grpSpPr>
        <p:sp>
          <p:nvSpPr>
            <p:cNvPr id="1033" name="Rectangle 14"/>
            <p:cNvSpPr>
              <a:spLocks noChangeArrowheads="1"/>
            </p:cNvSpPr>
            <p:nvPr/>
          </p:nvSpPr>
          <p:spPr bwMode="gray">
            <a:xfrm rot="-5400000">
              <a:off x="5212" y="626"/>
              <a:ext cx="165" cy="166"/>
            </a:xfrm>
            <a:prstGeom prst="rect">
              <a:avLst/>
            </a:prstGeom>
            <a:solidFill>
              <a:srgbClr val="297CDD">
                <a:alpha val="89803"/>
              </a:srgbClr>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sp>
          <p:nvSpPr>
            <p:cNvPr id="1034" name="Rectangle 15"/>
            <p:cNvSpPr>
              <a:spLocks noChangeArrowheads="1"/>
            </p:cNvSpPr>
            <p:nvPr/>
          </p:nvSpPr>
          <p:spPr bwMode="gray">
            <a:xfrm rot="-5400000">
              <a:off x="5403" y="625"/>
              <a:ext cx="166" cy="166"/>
            </a:xfrm>
            <a:prstGeom prst="rect">
              <a:avLst/>
            </a:prstGeom>
            <a:solidFill>
              <a:srgbClr val="297CDD">
                <a:alpha val="59999"/>
              </a:srgbClr>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sp>
          <p:nvSpPr>
            <p:cNvPr id="1035" name="Rectangle 16"/>
            <p:cNvSpPr>
              <a:spLocks noChangeArrowheads="1"/>
            </p:cNvSpPr>
            <p:nvPr/>
          </p:nvSpPr>
          <p:spPr bwMode="gray">
            <a:xfrm rot="-5400000">
              <a:off x="5595" y="624"/>
              <a:ext cx="166" cy="168"/>
            </a:xfrm>
            <a:prstGeom prst="rect">
              <a:avLst/>
            </a:prstGeom>
            <a:solidFill>
              <a:srgbClr val="297CDD">
                <a:alpha val="85097"/>
              </a:srgbClr>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sp>
          <p:nvSpPr>
            <p:cNvPr id="1036" name="Rectangle 17"/>
            <p:cNvSpPr>
              <a:spLocks noChangeArrowheads="1"/>
            </p:cNvSpPr>
            <p:nvPr/>
          </p:nvSpPr>
          <p:spPr bwMode="gray">
            <a:xfrm rot="-5400000">
              <a:off x="5406" y="815"/>
              <a:ext cx="166" cy="168"/>
            </a:xfrm>
            <a:prstGeom prst="rect">
              <a:avLst/>
            </a:prstGeom>
            <a:solidFill>
              <a:srgbClr val="297CDD"/>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sp>
          <p:nvSpPr>
            <p:cNvPr id="1037" name="Rectangle 18"/>
            <p:cNvSpPr>
              <a:spLocks noChangeArrowheads="1"/>
            </p:cNvSpPr>
            <p:nvPr/>
          </p:nvSpPr>
          <p:spPr bwMode="gray">
            <a:xfrm rot="-5400000">
              <a:off x="5217" y="818"/>
              <a:ext cx="166" cy="168"/>
            </a:xfrm>
            <a:prstGeom prst="rect">
              <a:avLst/>
            </a:prstGeom>
            <a:solidFill>
              <a:srgbClr val="297CDD">
                <a:alpha val="59999"/>
              </a:srgbClr>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sp>
          <p:nvSpPr>
            <p:cNvPr id="1038" name="Rectangle 19"/>
            <p:cNvSpPr>
              <a:spLocks noChangeArrowheads="1"/>
            </p:cNvSpPr>
            <p:nvPr/>
          </p:nvSpPr>
          <p:spPr bwMode="gray">
            <a:xfrm rot="-5400000">
              <a:off x="5218" y="1008"/>
              <a:ext cx="166" cy="168"/>
            </a:xfrm>
            <a:prstGeom prst="rect">
              <a:avLst/>
            </a:prstGeom>
            <a:solidFill>
              <a:srgbClr val="297CDD">
                <a:alpha val="89803"/>
              </a:srgbClr>
            </a:solidFill>
            <a:ln w="19050" algn="ctr">
              <a:solidFill>
                <a:schemeClr val="bg1">
                  <a:alpha val="70195"/>
                </a:schemeClr>
              </a:solidFill>
              <a:miter lim="800000"/>
            </a:ln>
          </p:spPr>
          <p:txBody>
            <a:bodyPr wrap="none" anchor="ctr"/>
            <a:lstStyle/>
            <a:p>
              <a:pPr>
                <a:defRPr/>
              </a:pPr>
              <a:endParaRPr lang="zh-CN" altLang="en-US">
                <a:solidFill>
                  <a:srgbClr val="000000"/>
                </a:solidFill>
              </a:endParaRPr>
            </a:p>
          </p:txBody>
        </p:sp>
      </p:grpSp>
      <p:pic>
        <p:nvPicPr>
          <p:cNvPr id="1032" name="Picture 24"/>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a:off x="6540500" y="6381750"/>
            <a:ext cx="2603500" cy="414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矩形 14"/>
          <p:cNvSpPr/>
          <p:nvPr userDrawn="1"/>
        </p:nvSpPr>
        <p:spPr>
          <a:xfrm>
            <a:off x="571500" y="857250"/>
            <a:ext cx="9286875" cy="71438"/>
          </a:xfrm>
          <a:prstGeom prst="rect">
            <a:avLst/>
          </a:prstGeom>
          <a:gradFill flip="none" rotWithShape="1">
            <a:gsLst>
              <a:gs pos="0">
                <a:srgbClr val="0996FF"/>
              </a:gs>
              <a:gs pos="64999">
                <a:schemeClr val="accent3">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p:wipe dir="r"/>
  </p:transition>
  <p:hf hdr="0" ftr="0" dt="0"/>
  <p:txStyles>
    <p:title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楷体_GB2312" pitchFamily="49" charset="-122"/>
          <a:ea typeface="楷体_GB2312" pitchFamily="49" charset="-122"/>
          <a:cs typeface="楷体_GB2312"/>
        </a:defRPr>
      </a:lvl1pPr>
      <a:lvl2pPr marL="742950" indent="-285750" algn="l" rtl="0" eaLnBrk="0" fontAlgn="base" hangingPunct="0">
        <a:spcBef>
          <a:spcPct val="20000"/>
        </a:spcBef>
        <a:spcAft>
          <a:spcPct val="0"/>
        </a:spcAft>
        <a:buChar char="–"/>
        <a:defRPr sz="2800">
          <a:solidFill>
            <a:schemeClr val="tx1"/>
          </a:solidFill>
          <a:latin typeface="楷体_GB2312" pitchFamily="49" charset="-122"/>
          <a:ea typeface="楷体_GB2312" pitchFamily="49" charset="-122"/>
          <a:cs typeface="楷体_GB2312"/>
        </a:defRPr>
      </a:lvl2pPr>
      <a:lvl3pPr marL="1143000" indent="-228600" algn="l" rtl="0" eaLnBrk="0" fontAlgn="base" hangingPunct="0">
        <a:spcBef>
          <a:spcPct val="20000"/>
        </a:spcBef>
        <a:spcAft>
          <a:spcPct val="0"/>
        </a:spcAft>
        <a:buChar char="•"/>
        <a:defRPr sz="2400">
          <a:solidFill>
            <a:schemeClr val="tx1"/>
          </a:solidFill>
          <a:latin typeface="楷体_GB2312" pitchFamily="49" charset="-122"/>
          <a:ea typeface="楷体_GB2312" pitchFamily="49" charset="-122"/>
          <a:cs typeface="楷体_GB2312"/>
        </a:defRPr>
      </a:lvl3pPr>
      <a:lvl4pPr marL="1600200" indent="-228600" algn="l" rtl="0" eaLnBrk="0" fontAlgn="base" hangingPunct="0">
        <a:spcBef>
          <a:spcPct val="20000"/>
        </a:spcBef>
        <a:spcAft>
          <a:spcPct val="0"/>
        </a:spcAft>
        <a:buChar char="–"/>
        <a:defRPr sz="2000">
          <a:solidFill>
            <a:schemeClr val="tx1"/>
          </a:solidFill>
          <a:latin typeface="楷体_GB2312" pitchFamily="49" charset="-122"/>
          <a:ea typeface="楷体_GB2312" pitchFamily="49" charset="-122"/>
          <a:cs typeface="楷体_GB2312"/>
        </a:defRPr>
      </a:lvl4pPr>
      <a:lvl5pPr marL="2057400" indent="-228600" algn="l" rtl="0" eaLnBrk="0" fontAlgn="base" hangingPunct="0">
        <a:spcBef>
          <a:spcPct val="20000"/>
        </a:spcBef>
        <a:spcAft>
          <a:spcPct val="0"/>
        </a:spcAft>
        <a:buChar char="»"/>
        <a:defRPr sz="2000">
          <a:solidFill>
            <a:schemeClr val="tx1"/>
          </a:solidFill>
          <a:latin typeface="楷体_GB2312" pitchFamily="49" charset="-122"/>
          <a:ea typeface="楷体_GB2312" pitchFamily="49" charset="-122"/>
          <a:cs typeface="楷体_GB231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stretch>
            <a:fillRect/>
          </a:stretch>
        </p:blipFill>
        <p:spPr>
          <a:xfrm>
            <a:off x="635" y="9525"/>
            <a:ext cx="9142730" cy="6838950"/>
          </a:xfrm>
          <a:prstGeom prst="rect">
            <a:avLst/>
          </a:prstGeom>
        </p:spPr>
      </p:pic>
      <p:sp>
        <p:nvSpPr>
          <p:cNvPr id="6" name="文本框 5"/>
          <p:cNvSpPr txBox="1"/>
          <p:nvPr/>
        </p:nvSpPr>
        <p:spPr>
          <a:xfrm>
            <a:off x="1051560" y="2355850"/>
            <a:ext cx="7040880" cy="972820"/>
          </a:xfrm>
          <a:prstGeom prst="rect">
            <a:avLst/>
          </a:prstGeom>
          <a:noFill/>
        </p:spPr>
        <p:txBody>
          <a:bodyPr wrap="none" rtlCol="0">
            <a:spAutoFit/>
          </a:bodyPr>
          <a:lstStyle/>
          <a:p>
            <a:r>
              <a:rPr lang="zh-CN" altLang="en-US" sz="5400">
                <a:latin typeface="微软雅黑" panose="020B0503020204020204" pitchFamily="34" charset="-122"/>
                <a:ea typeface="微软雅黑" panose="020B0503020204020204" pitchFamily="34" charset="-122"/>
              </a:rPr>
              <a:t>工业控制系统信息安全</a:t>
            </a:r>
          </a:p>
        </p:txBody>
      </p:sp>
    </p:spTree>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工业控制系统功能层次</a:t>
            </a:r>
          </a:p>
        </p:txBody>
      </p:sp>
      <p:pic>
        <p:nvPicPr>
          <p:cNvPr id="20483" name="Picture 3"/>
          <p:cNvPicPr>
            <a:picLocks noGrp="1" noChangeAspect="1"/>
          </p:cNvPicPr>
          <p:nvPr>
            <p:ph idx="1"/>
          </p:nvPr>
        </p:nvPicPr>
        <p:blipFill>
          <a:blip r:embed="rId3" cstate="print"/>
          <a:srcRect/>
          <a:stretch>
            <a:fillRect/>
          </a:stretch>
        </p:blipFill>
        <p:spPr>
          <a:xfrm>
            <a:off x="2065338" y="1052513"/>
            <a:ext cx="5192712" cy="4752975"/>
          </a:xfrm>
        </p:spPr>
      </p:pic>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990600"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1785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grpSp>
      <p:grpSp>
        <p:nvGrpSpPr>
          <p:cNvPr id="3" name="Group 6"/>
          <p:cNvGrpSpPr/>
          <p:nvPr/>
        </p:nvGrpSpPr>
        <p:grpSpPr bwMode="auto">
          <a:xfrm>
            <a:off x="1785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6" name="Line 10"/>
          <p:cNvSpPr>
            <a:spLocks noChangeShapeType="1"/>
          </p:cNvSpPr>
          <p:nvPr/>
        </p:nvSpPr>
        <p:spPr bwMode="auto">
          <a:xfrm>
            <a:off x="2395518" y="22955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sp>
        <p:nvSpPr>
          <p:cNvPr id="148" name="Text Box 12"/>
          <p:cNvSpPr txBox="1">
            <a:spLocks noChangeArrowheads="1"/>
          </p:cNvSpPr>
          <p:nvPr/>
        </p:nvSpPr>
        <p:spPr bwMode="gray">
          <a:xfrm>
            <a:off x="1982768" y="17843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chemeClr val="bg1"/>
                </a:solidFill>
                <a:effectLst/>
                <a:uLnTx/>
                <a:uFillTx/>
              </a:rPr>
              <a:t>1</a:t>
            </a:r>
          </a:p>
        </p:txBody>
      </p:sp>
      <p:sp>
        <p:nvSpPr>
          <p:cNvPr id="149" name="Line 13"/>
          <p:cNvSpPr>
            <a:spLocks noChangeShapeType="1"/>
          </p:cNvSpPr>
          <p:nvPr/>
        </p:nvSpPr>
        <p:spPr bwMode="auto">
          <a:xfrm>
            <a:off x="2395518" y="32099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0" name="Text Box 14"/>
          <p:cNvSpPr txBox="1">
            <a:spLocks noChangeArrowheads="1"/>
          </p:cNvSpPr>
          <p:nvPr/>
        </p:nvSpPr>
        <p:spPr bwMode="auto">
          <a:xfrm>
            <a:off x="3604966" y="1779845"/>
            <a:ext cx="2621280" cy="483235"/>
          </a:xfrm>
          <a:prstGeom prst="rect">
            <a:avLst/>
          </a:prstGeom>
          <a:noFill/>
          <a:ln w="9525" algn="ctr">
            <a:noFill/>
            <a:miter lim="800000"/>
          </a:ln>
        </p:spPr>
        <p:txBody>
          <a:bodyPr wrap="none">
            <a:spAutoFit/>
          </a:bodyPr>
          <a:lstStyle/>
          <a:p>
            <a:pPr eaLnBrk="0" fontAlgn="auto" hangingPunct="0">
              <a:spcBef>
                <a:spcPts val="0"/>
              </a:spcBef>
              <a:spcAft>
                <a:spcPts val="0"/>
              </a:spcAft>
              <a:defRPr/>
            </a:pPr>
            <a:r>
              <a:rPr lang="zh-CN" altLang="en-US" sz="2400" kern="0" dirty="0">
                <a:solidFill>
                  <a:schemeClr val="tx1"/>
                </a:solidFill>
                <a:latin typeface="微软雅黑" panose="020B0503020204020204" pitchFamily="34" charset="-122"/>
                <a:ea typeface="微软雅黑" panose="020B0503020204020204" pitchFamily="34" charset="-122"/>
              </a:rPr>
              <a:t>工控系统安全介绍</a:t>
            </a:r>
          </a:p>
        </p:txBody>
      </p:sp>
      <p:sp>
        <p:nvSpPr>
          <p:cNvPr id="151" name="Text Box 15"/>
          <p:cNvSpPr txBox="1">
            <a:spLocks noChangeArrowheads="1"/>
          </p:cNvSpPr>
          <p:nvPr/>
        </p:nvSpPr>
        <p:spPr bwMode="gray">
          <a:xfrm>
            <a:off x="1982768" y="26987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0000"/>
                </a:solidFill>
                <a:effectLst/>
                <a:uLnTx/>
                <a:uFillTx/>
              </a:rPr>
              <a:t>2</a:t>
            </a:r>
          </a:p>
        </p:txBody>
      </p:sp>
      <p:grpSp>
        <p:nvGrpSpPr>
          <p:cNvPr id="4" name="Group 16"/>
          <p:cNvGrpSpPr/>
          <p:nvPr/>
        </p:nvGrpSpPr>
        <p:grpSpPr bwMode="auto">
          <a:xfrm>
            <a:off x="1785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 name="Group 20"/>
          <p:cNvGrpSpPr/>
          <p:nvPr/>
        </p:nvGrpSpPr>
        <p:grpSpPr bwMode="auto">
          <a:xfrm>
            <a:off x="1785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60" name="Line 24"/>
          <p:cNvSpPr>
            <a:spLocks noChangeShapeType="1"/>
          </p:cNvSpPr>
          <p:nvPr/>
        </p:nvSpPr>
        <p:spPr bwMode="auto">
          <a:xfrm>
            <a:off x="2395518" y="41021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Text Box 25"/>
          <p:cNvSpPr txBox="1">
            <a:spLocks noChangeArrowheads="1"/>
          </p:cNvSpPr>
          <p:nvPr/>
        </p:nvSpPr>
        <p:spPr bwMode="auto">
          <a:xfrm>
            <a:off x="3608058" y="2656999"/>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rgbClr val="FF0000"/>
                </a:solidFill>
                <a:latin typeface="微软雅黑" panose="020B0503020204020204" pitchFamily="34" charset="-122"/>
                <a:ea typeface="微软雅黑" panose="020B0503020204020204" pitchFamily="34" charset="-122"/>
              </a:rPr>
              <a:t>工控系统安全威胁</a:t>
            </a:r>
          </a:p>
        </p:txBody>
      </p:sp>
      <p:sp>
        <p:nvSpPr>
          <p:cNvPr id="162" name="Text Box 26"/>
          <p:cNvSpPr txBox="1">
            <a:spLocks noChangeArrowheads="1"/>
          </p:cNvSpPr>
          <p:nvPr/>
        </p:nvSpPr>
        <p:spPr bwMode="gray">
          <a:xfrm>
            <a:off x="1982768" y="35909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3</a:t>
            </a:r>
          </a:p>
        </p:txBody>
      </p:sp>
      <p:sp>
        <p:nvSpPr>
          <p:cNvPr id="163" name="Line 27"/>
          <p:cNvSpPr>
            <a:spLocks noChangeShapeType="1"/>
          </p:cNvSpPr>
          <p:nvPr/>
        </p:nvSpPr>
        <p:spPr bwMode="auto">
          <a:xfrm>
            <a:off x="2395518" y="50165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Text Box 28"/>
          <p:cNvSpPr txBox="1">
            <a:spLocks noChangeArrowheads="1"/>
          </p:cNvSpPr>
          <p:nvPr/>
        </p:nvSpPr>
        <p:spPr bwMode="auto">
          <a:xfrm>
            <a:off x="3621912" y="3596210"/>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工控系统安全理念</a:t>
            </a:r>
          </a:p>
        </p:txBody>
      </p:sp>
      <p:sp>
        <p:nvSpPr>
          <p:cNvPr id="165" name="Text Box 29"/>
          <p:cNvSpPr txBox="1">
            <a:spLocks noChangeArrowheads="1"/>
          </p:cNvSpPr>
          <p:nvPr/>
        </p:nvSpPr>
        <p:spPr bwMode="gray">
          <a:xfrm>
            <a:off x="1982768" y="45053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4</a:t>
            </a:r>
          </a:p>
        </p:txBody>
      </p:sp>
      <p:sp>
        <p:nvSpPr>
          <p:cNvPr id="31" name="Text Box 28"/>
          <p:cNvSpPr txBox="1">
            <a:spLocks noChangeArrowheads="1"/>
          </p:cNvSpPr>
          <p:nvPr/>
        </p:nvSpPr>
        <p:spPr bwMode="auto">
          <a:xfrm>
            <a:off x="3613528" y="4451886"/>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工控系统安全策略</a:t>
            </a:r>
          </a:p>
        </p:txBody>
      </p:sp>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1116013" y="115888"/>
            <a:ext cx="7243763" cy="604838"/>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000" b="0" i="0" u="none" strike="noStrike" kern="1200" cap="none" spc="0" normalizeH="0" baseline="0" noProof="0" dirty="0" err="1" smtClean="0">
                <a:ln>
                  <a:noFill/>
                </a:ln>
                <a:solidFill>
                  <a:schemeClr val="tx1"/>
                </a:solidFill>
                <a:effectLst/>
                <a:uLnTx/>
                <a:uFillTx/>
                <a:latin typeface="+mn-ea"/>
                <a:ea typeface="黑体" panose="02010609060101010101" pitchFamily="2" charset="-122"/>
                <a:cs typeface="+mj-cs"/>
              </a:rPr>
              <a:t>Stuxnet</a:t>
            </a:r>
            <a:r>
              <a:rPr kumimoji="0" lang="zh-CN" altLang="en-US" sz="4000" b="0" i="0" u="none" strike="noStrike" kern="1200" cap="none" spc="0" normalizeH="0" baseline="0" noProof="0" dirty="0" smtClean="0">
                <a:ln>
                  <a:noFill/>
                </a:ln>
                <a:solidFill>
                  <a:schemeClr val="tx1"/>
                </a:solidFill>
                <a:effectLst/>
                <a:uLnTx/>
                <a:uFillTx/>
                <a:latin typeface="+mn-ea"/>
                <a:ea typeface="黑体" panose="02010609060101010101" pitchFamily="2" charset="-122"/>
                <a:cs typeface="+mj-cs"/>
              </a:rPr>
              <a:t>震网病毒</a:t>
            </a:r>
            <a:endParaRPr kumimoji="0" lang="zh-CN" altLang="en-US" sz="40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j-cs"/>
            </a:endParaRPr>
          </a:p>
        </p:txBody>
      </p:sp>
      <p:pic>
        <p:nvPicPr>
          <p:cNvPr id="25603" name="Picture 2"/>
          <p:cNvPicPr>
            <a:picLocks noChangeAspect="1"/>
          </p:cNvPicPr>
          <p:nvPr/>
        </p:nvPicPr>
        <p:blipFill>
          <a:blip r:embed="rId3" cstate="print"/>
          <a:stretch>
            <a:fillRect/>
          </a:stretch>
        </p:blipFill>
        <p:spPr>
          <a:xfrm>
            <a:off x="5508625" y="1217613"/>
            <a:ext cx="3355975" cy="2211387"/>
          </a:xfrm>
          <a:prstGeom prst="rect">
            <a:avLst/>
          </a:prstGeom>
          <a:noFill/>
          <a:ln w="9525">
            <a:noFill/>
          </a:ln>
        </p:spPr>
      </p:pic>
      <p:pic>
        <p:nvPicPr>
          <p:cNvPr id="25604" name="Picture 3"/>
          <p:cNvPicPr>
            <a:picLocks noChangeAspect="1"/>
          </p:cNvPicPr>
          <p:nvPr/>
        </p:nvPicPr>
        <p:blipFill>
          <a:blip r:embed="rId4" cstate="print"/>
          <a:stretch>
            <a:fillRect/>
          </a:stretch>
        </p:blipFill>
        <p:spPr>
          <a:xfrm>
            <a:off x="468313" y="908050"/>
            <a:ext cx="4248150" cy="1873250"/>
          </a:xfrm>
          <a:prstGeom prst="rect">
            <a:avLst/>
          </a:prstGeom>
          <a:noFill/>
          <a:ln w="9525">
            <a:noFill/>
          </a:ln>
        </p:spPr>
      </p:pic>
      <p:pic>
        <p:nvPicPr>
          <p:cNvPr id="25605" name="Picture 5" descr="http://image.3001.net/images/20131202/13859884391956.png!small"/>
          <p:cNvPicPr>
            <a:picLocks noChangeAspect="1"/>
          </p:cNvPicPr>
          <p:nvPr/>
        </p:nvPicPr>
        <p:blipFill>
          <a:blip r:embed="rId5" cstate="print"/>
          <a:stretch>
            <a:fillRect/>
          </a:stretch>
        </p:blipFill>
        <p:spPr>
          <a:xfrm>
            <a:off x="1027113" y="2924175"/>
            <a:ext cx="4314825" cy="3667125"/>
          </a:xfrm>
          <a:prstGeom prst="rect">
            <a:avLst/>
          </a:prstGeom>
          <a:noFill/>
          <a:ln w="9525">
            <a:noFill/>
          </a:ln>
        </p:spPr>
      </p:pic>
      <p:sp>
        <p:nvSpPr>
          <p:cNvPr id="25606" name="矩形 1"/>
          <p:cNvSpPr/>
          <p:nvPr/>
        </p:nvSpPr>
        <p:spPr>
          <a:xfrm>
            <a:off x="5530850" y="3911600"/>
            <a:ext cx="3402013" cy="13258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342900" lvl="0" indent="-342900" eaLnBrk="1" hangingPunct="1">
              <a:lnSpc>
                <a:spcPct val="150000"/>
              </a:lnSpc>
              <a:spcBef>
                <a:spcPct val="0"/>
              </a:spcBef>
              <a:buFont typeface="Wingdings" panose="05000000000000000000" pitchFamily="2" charset="2"/>
              <a:buChar char="n"/>
            </a:pPr>
            <a:r>
              <a:rPr lang="en-US" altLang="zh-CN" sz="1800" b="1" dirty="0">
                <a:solidFill>
                  <a:srgbClr val="FF0000"/>
                </a:solidFill>
                <a:latin typeface="微软雅黑" panose="020B0503020204020204" pitchFamily="34" charset="-122"/>
                <a:ea typeface="微软雅黑" panose="020B0503020204020204" pitchFamily="34" charset="-122"/>
              </a:rPr>
              <a:t>2010</a:t>
            </a:r>
            <a:r>
              <a:rPr lang="zh-CN" altLang="en-US" sz="1800" b="1" dirty="0">
                <a:solidFill>
                  <a:srgbClr val="FF0000"/>
                </a:solidFill>
                <a:latin typeface="微软雅黑" panose="020B0503020204020204" pitchFamily="34" charset="-122"/>
                <a:ea typeface="微软雅黑" panose="020B0503020204020204" pitchFamily="34" charset="-122"/>
              </a:rPr>
              <a:t>年</a:t>
            </a:r>
            <a:r>
              <a:rPr lang="en-US" altLang="zh-CN" sz="1800" b="1" dirty="0">
                <a:solidFill>
                  <a:srgbClr val="FF0000"/>
                </a:solidFill>
                <a:latin typeface="微软雅黑" panose="020B0503020204020204" pitchFamily="34" charset="-122"/>
                <a:ea typeface="微软雅黑" panose="020B0503020204020204" pitchFamily="34" charset="-122"/>
              </a:rPr>
              <a:t>7</a:t>
            </a:r>
            <a:r>
              <a:rPr lang="zh-CN" altLang="en-US" sz="1800" b="1" dirty="0">
                <a:solidFill>
                  <a:srgbClr val="FF0000"/>
                </a:solidFill>
                <a:latin typeface="微软雅黑" panose="020B0503020204020204" pitchFamily="34" charset="-122"/>
                <a:ea typeface="微软雅黑" panose="020B0503020204020204" pitchFamily="34" charset="-122"/>
              </a:rPr>
              <a:t>月震惊全球工业界</a:t>
            </a:r>
            <a:r>
              <a:rPr lang="en-US" altLang="zh-CN" sz="1800" b="1"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FF0000"/>
                </a:solidFill>
                <a:latin typeface="微软雅黑" panose="020B0503020204020204" pitchFamily="34" charset="-122"/>
                <a:ea typeface="微软雅黑" panose="020B0503020204020204" pitchFamily="34" charset="-122"/>
              </a:rPr>
              <a:t>世界上首个专门针对</a:t>
            </a:r>
            <a:r>
              <a:rPr lang="en-US" altLang="zh-CN" sz="1800" b="1" dirty="0">
                <a:solidFill>
                  <a:srgbClr val="FF0000"/>
                </a:solidFill>
                <a:latin typeface="微软雅黑" panose="020B0503020204020204" pitchFamily="34" charset="-122"/>
                <a:ea typeface="微软雅黑" panose="020B0503020204020204" pitchFamily="34" charset="-122"/>
              </a:rPr>
              <a:t>ICS</a:t>
            </a:r>
            <a:r>
              <a:rPr lang="zh-CN" altLang="en-US" sz="1800" b="1" dirty="0">
                <a:solidFill>
                  <a:srgbClr val="FF0000"/>
                </a:solidFill>
                <a:latin typeface="微软雅黑" panose="020B0503020204020204" pitchFamily="34" charset="-122"/>
                <a:ea typeface="微软雅黑" panose="020B0503020204020204" pitchFamily="34" charset="-122"/>
              </a:rPr>
              <a:t>编写的病毒；</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415926" y="4797152"/>
            <a:ext cx="7972498" cy="1224136"/>
          </a:xfrm>
          <a:prstGeom prst="roundRect">
            <a:avLst/>
          </a:prstGeom>
          <a:solidFill>
            <a:srgbClr val="FDBB30"/>
          </a:solidFill>
          <a:ln w="19050" cap="flat" cmpd="sng" algn="ctr">
            <a:solidFill>
              <a:schemeClr val="accent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lstStyle/>
          <a:p>
            <a:pPr marL="0" marR="0" indent="0" algn="ctr" defTabSz="914400" rtl="0" eaLnBrk="1" fontAlgn="base" latinLnBrk="0" hangingPunct="1">
              <a:lnSpc>
                <a:spcPct val="90000"/>
              </a:lnSpc>
              <a:spcBef>
                <a:spcPct val="0"/>
              </a:spcBef>
              <a:spcAft>
                <a:spcPct val="0"/>
              </a:spcAft>
              <a:buClrTx/>
              <a:buSzTx/>
              <a:buFontTx/>
              <a:buNone/>
            </a:pPr>
            <a:endParaRPr kumimoji="0" lang="zh-CN" altLang="en-US" sz="2400" i="0" u="none" strike="noStrike" cap="none" normalizeH="0" baseline="0" dirty="0" err="1" smtClean="0">
              <a:ln>
                <a:noFill/>
              </a:ln>
              <a:solidFill>
                <a:schemeClr val="bg1"/>
              </a:solidFill>
              <a:effectLst/>
              <a:latin typeface="+mn-lt"/>
            </a:endParaRPr>
          </a:p>
        </p:txBody>
      </p:sp>
      <p:sp>
        <p:nvSpPr>
          <p:cNvPr id="3" name="object 3"/>
          <p:cNvSpPr txBox="1"/>
          <p:nvPr/>
        </p:nvSpPr>
        <p:spPr>
          <a:xfrm>
            <a:off x="412336" y="1196752"/>
            <a:ext cx="8480144" cy="5112568"/>
          </a:xfrm>
          <a:prstGeom prst="rect">
            <a:avLst/>
          </a:prstGeom>
        </p:spPr>
        <p:txBody>
          <a:bodyPr vert="horz" wrap="square" lIns="0" tIns="0" rIns="0" bIns="0" rtlCol="0">
            <a:noAutofit/>
          </a:bodyPr>
          <a:lstStyle/>
          <a:p>
            <a:pPr marL="355600" marR="12700" indent="-342900" algn="l">
              <a:lnSpc>
                <a:spcPts val="2590"/>
              </a:lnSpc>
            </a:pPr>
            <a:r>
              <a:rPr sz="2400" spc="0" dirty="0" err="1" smtClean="0">
                <a:latin typeface="微软雅黑" panose="020B0503020204020204" pitchFamily="34" charset="-122"/>
                <a:ea typeface="微软雅黑" panose="020B0503020204020204" pitchFamily="34" charset="-122"/>
                <a:cs typeface="微软雅黑" panose="020B0503020204020204" pitchFamily="34" charset="-122"/>
              </a:rPr>
              <a:t>来自安天实验室《</a:t>
            </a:r>
            <a:r>
              <a:rPr sz="2400" spc="5" dirty="0" err="1" smtClean="0">
                <a:latin typeface="微软雅黑" panose="020B0503020204020204" pitchFamily="34" charset="-122"/>
                <a:ea typeface="微软雅黑" panose="020B0503020204020204" pitchFamily="34" charset="-122"/>
                <a:cs typeface="微软雅黑" panose="020B0503020204020204" pitchFamily="34" charset="-122"/>
              </a:rPr>
              <a:t>对</a:t>
            </a:r>
            <a:r>
              <a:rPr sz="2400" spc="-15" dirty="0" err="1" smtClean="0">
                <a:latin typeface="微软雅黑" panose="020B0503020204020204" pitchFamily="34" charset="-122"/>
                <a:ea typeface="微软雅黑" panose="020B0503020204020204" pitchFamily="34" charset="-122"/>
                <a:cs typeface="微软雅黑" panose="020B0503020204020204" pitchFamily="34" charset="-122"/>
              </a:rPr>
              <a:t>Stux</a:t>
            </a:r>
            <a:r>
              <a:rPr sz="2400" spc="-25" dirty="0" err="1" smtClean="0">
                <a:latin typeface="微软雅黑" panose="020B0503020204020204" pitchFamily="34" charset="-122"/>
                <a:ea typeface="微软雅黑" panose="020B0503020204020204" pitchFamily="34" charset="-122"/>
                <a:cs typeface="微软雅黑" panose="020B0503020204020204" pitchFamily="34" charset="-122"/>
              </a:rPr>
              <a:t>n</a:t>
            </a:r>
            <a:r>
              <a:rPr sz="2400" spc="-15" dirty="0" err="1" smtClean="0">
                <a:latin typeface="微软雅黑" panose="020B0503020204020204" pitchFamily="34" charset="-122"/>
                <a:ea typeface="微软雅黑" panose="020B0503020204020204" pitchFamily="34" charset="-122"/>
                <a:cs typeface="微软雅黑" panose="020B0503020204020204" pitchFamily="34" charset="-122"/>
              </a:rPr>
              <a:t>et蠕虫攻击工业控制系统事件</a:t>
            </a:r>
            <a:endParaRPr lang="en-US" sz="2400" spc="-15" dirty="0" smtClean="0">
              <a:latin typeface="微软雅黑" panose="020B0503020204020204" pitchFamily="34" charset="-122"/>
              <a:ea typeface="微软雅黑" panose="020B0503020204020204" pitchFamily="34" charset="-122"/>
              <a:cs typeface="微软雅黑" panose="020B0503020204020204" pitchFamily="34" charset="-122"/>
            </a:endParaRPr>
          </a:p>
          <a:p>
            <a:pPr marL="355600" marR="12700" indent="-342900" algn="l">
              <a:lnSpc>
                <a:spcPts val="2590"/>
              </a:lnSpc>
            </a:pPr>
            <a:r>
              <a:rPr sz="2400" spc="-15" dirty="0" err="1" smtClean="0">
                <a:latin typeface="微软雅黑" panose="020B0503020204020204" pitchFamily="34" charset="-122"/>
                <a:ea typeface="微软雅黑" panose="020B0503020204020204" pitchFamily="34" charset="-122"/>
                <a:cs typeface="微软雅黑" panose="020B0503020204020204" pitchFamily="34" charset="-122"/>
              </a:rPr>
              <a:t>的综合报告</a:t>
            </a:r>
            <a:r>
              <a:rPr sz="2400" spc="-15" dirty="0" smtClean="0">
                <a:latin typeface="微软雅黑" panose="020B0503020204020204" pitchFamily="34" charset="-122"/>
                <a:ea typeface="微软雅黑" panose="020B0503020204020204" pitchFamily="34" charset="-122"/>
                <a:cs typeface="微软雅黑" panose="020B0503020204020204" pitchFamily="34" charset="-122"/>
              </a:rPr>
              <a:t>》</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spcBef>
                <a:spcPts val="65"/>
              </a:spcBef>
            </a:pPr>
            <a:endParaRPr sz="1000" dirty="0" smtClean="0">
              <a:latin typeface="微软雅黑" panose="020B0503020204020204" pitchFamily="34" charset="-122"/>
              <a:ea typeface="微软雅黑" panose="020B0503020204020204" pitchFamily="34" charset="-122"/>
            </a:endParaRPr>
          </a:p>
          <a:p>
            <a:pPr marL="812800" indent="-342900" algn="l">
              <a:lnSpc>
                <a:spcPct val="100000"/>
              </a:lnSpc>
              <a:buFont typeface="Arial" panose="020B0604020202020204" pitchFamily="34" charset="0"/>
              <a:buChar char="•"/>
            </a:pPr>
            <a:r>
              <a:rPr sz="2400" spc="0" dirty="0" err="1" smtClean="0">
                <a:latin typeface="微软雅黑" panose="020B0503020204020204" pitchFamily="34" charset="-122"/>
                <a:ea typeface="微软雅黑" panose="020B0503020204020204" pitchFamily="34" charset="-122"/>
                <a:cs typeface="宋体" panose="02010600030101010101" pitchFamily="2" charset="-122"/>
              </a:rPr>
              <a:t>目标：伊朗核电站提炼浓缩铀的设施</a:t>
            </a:r>
            <a:endParaRPr sz="2400" dirty="0">
              <a:latin typeface="微软雅黑" panose="020B0503020204020204" pitchFamily="34" charset="-122"/>
              <a:ea typeface="微软雅黑" panose="020B0503020204020204" pitchFamily="34" charset="-122"/>
              <a:cs typeface="宋体" panose="02010600030101010101" pitchFamily="2" charset="-122"/>
            </a:endParaRPr>
          </a:p>
          <a:p>
            <a:pPr algn="l">
              <a:lnSpc>
                <a:spcPts val="1200"/>
              </a:lnSpc>
              <a:spcBef>
                <a:spcPts val="90"/>
              </a:spcBef>
            </a:pPr>
            <a:endParaRPr sz="1200" dirty="0">
              <a:latin typeface="微软雅黑" panose="020B0503020204020204" pitchFamily="34" charset="-122"/>
              <a:ea typeface="微软雅黑" panose="020B0503020204020204" pitchFamily="34" charset="-122"/>
            </a:endParaRPr>
          </a:p>
          <a:p>
            <a:pPr marL="812800" indent="-342900" algn="l">
              <a:lnSpc>
                <a:spcPts val="2815"/>
              </a:lnSpc>
              <a:buFont typeface="Arial" panose="020B0604020202020204" pitchFamily="34" charset="0"/>
              <a:buChar char="•"/>
            </a:pPr>
            <a:r>
              <a:rPr sz="2400" spc="0" dirty="0" err="1" smtClean="0">
                <a:latin typeface="微软雅黑" panose="020B0503020204020204" pitchFamily="34" charset="-122"/>
                <a:ea typeface="微软雅黑" panose="020B0503020204020204" pitchFamily="34" charset="-122"/>
                <a:cs typeface="宋体" panose="02010600030101010101" pitchFamily="2" charset="-122"/>
              </a:rPr>
              <a:t>目的：干扰浓缩铀提取过程，降低成</a:t>
            </a:r>
            <a:endParaRPr lang="en-US" dirty="0">
              <a:latin typeface="微软雅黑" panose="020B0503020204020204" pitchFamily="34" charset="-122"/>
              <a:ea typeface="微软雅黑" panose="020B0503020204020204" pitchFamily="34" charset="-122"/>
              <a:cs typeface="宋体" panose="02010600030101010101" pitchFamily="2" charset="-122"/>
            </a:endParaRPr>
          </a:p>
          <a:p>
            <a:pPr marL="469900" algn="l">
              <a:lnSpc>
                <a:spcPts val="2815"/>
              </a:lnSpc>
            </a:pPr>
            <a:r>
              <a:rPr lang="en-US" sz="2400" spc="0" dirty="0" smtClean="0">
                <a:latin typeface="微软雅黑" panose="020B0503020204020204" pitchFamily="34" charset="-122"/>
                <a:ea typeface="微软雅黑" panose="020B0503020204020204" pitchFamily="34" charset="-122"/>
                <a:cs typeface="宋体" panose="02010600030101010101" pitchFamily="2" charset="-122"/>
              </a:rPr>
              <a:t>  </a:t>
            </a:r>
            <a:r>
              <a:rPr sz="2400" spc="0" dirty="0" err="1" smtClean="0">
                <a:latin typeface="微软雅黑" panose="020B0503020204020204" pitchFamily="34" charset="-122"/>
                <a:ea typeface="微软雅黑" panose="020B0503020204020204" pitchFamily="34" charset="-122"/>
                <a:cs typeface="宋体" panose="02010600030101010101" pitchFamily="2" charset="-122"/>
              </a:rPr>
              <a:t>品浓度</a:t>
            </a:r>
            <a:endParaRPr sz="2400" dirty="0">
              <a:latin typeface="微软雅黑" panose="020B0503020204020204" pitchFamily="34" charset="-122"/>
              <a:ea typeface="微软雅黑" panose="020B0503020204020204" pitchFamily="34" charset="-122"/>
              <a:cs typeface="宋体" panose="02010600030101010101" pitchFamily="2" charset="-122"/>
            </a:endParaRPr>
          </a:p>
          <a:p>
            <a:pPr>
              <a:lnSpc>
                <a:spcPts val="1000"/>
              </a:lnSpc>
            </a:pPr>
            <a:endParaRPr sz="1000" dirty="0">
              <a:latin typeface="微软雅黑" panose="020B0503020204020204" pitchFamily="34" charset="-122"/>
              <a:ea typeface="微软雅黑" panose="020B0503020204020204" pitchFamily="34" charset="-122"/>
            </a:endParaRPr>
          </a:p>
          <a:p>
            <a:pPr marL="171450" indent="-171450">
              <a:lnSpc>
                <a:spcPts val="1000"/>
              </a:lnSpc>
              <a:buFont typeface="Arial" panose="020B0604020202020204" pitchFamily="34" charset="0"/>
              <a:buChar char="•"/>
            </a:pPr>
            <a:endParaRPr sz="1000" dirty="0">
              <a:latin typeface="微软雅黑" panose="020B0503020204020204" pitchFamily="34" charset="-122"/>
              <a:ea typeface="微软雅黑" panose="020B0503020204020204" pitchFamily="34" charset="-122"/>
            </a:endParaRPr>
          </a:p>
          <a:p>
            <a:pPr marL="812165" marR="107315" indent="-342900" algn="l">
              <a:lnSpc>
                <a:spcPts val="2410"/>
              </a:lnSpc>
              <a:buFont typeface="Arial" panose="020B0604020202020204" pitchFamily="34" charset="0"/>
              <a:buChar char="•"/>
            </a:pPr>
            <a:r>
              <a:rPr sz="2400" spc="0" dirty="0" err="1" smtClean="0">
                <a:latin typeface="微软雅黑" panose="020B0503020204020204" pitchFamily="34" charset="-122"/>
                <a:ea typeface="微软雅黑" panose="020B0503020204020204" pitchFamily="34" charset="-122"/>
                <a:cs typeface="宋体" panose="02010600030101010101" pitchFamily="2" charset="-122"/>
              </a:rPr>
              <a:t>方法：渗透至工业内网，利用工业控制系统的安全漏洞，改变相关设施的运行参数</a:t>
            </a:r>
            <a:endParaRPr sz="2400" dirty="0" smtClean="0">
              <a:latin typeface="微软雅黑" panose="020B0503020204020204" pitchFamily="34" charset="-122"/>
              <a:ea typeface="微软雅黑" panose="020B0503020204020204" pitchFamily="34" charset="-122"/>
              <a:cs typeface="宋体" panose="02010600030101010101" pitchFamily="2" charset="-122"/>
            </a:endParaRPr>
          </a:p>
          <a:p>
            <a:pPr algn="l">
              <a:lnSpc>
                <a:spcPts val="1100"/>
              </a:lnSpc>
              <a:spcBef>
                <a:spcPts val="10"/>
              </a:spcBef>
            </a:pPr>
            <a:endParaRPr sz="1100" dirty="0" smtClean="0">
              <a:latin typeface="微软雅黑" panose="020B0503020204020204" pitchFamily="34" charset="-122"/>
              <a:ea typeface="微软雅黑" panose="020B0503020204020204" pitchFamily="34" charset="-122"/>
            </a:endParaRPr>
          </a:p>
          <a:p>
            <a:pPr marL="812800" indent="-342900" algn="l">
              <a:lnSpc>
                <a:spcPct val="100000"/>
              </a:lnSpc>
              <a:buFont typeface="Arial" panose="020B0604020202020204" pitchFamily="34" charset="0"/>
              <a:buChar char="•"/>
            </a:pPr>
            <a:r>
              <a:rPr sz="2400" spc="-5" dirty="0" err="1" smtClean="0">
                <a:latin typeface="微软雅黑" panose="020B0503020204020204" pitchFamily="34" charset="-122"/>
                <a:ea typeface="微软雅黑" panose="020B0503020204020204" pitchFamily="34" charset="-122"/>
                <a:cs typeface="宋体" panose="02010600030101010101" pitchFamily="2" charset="-122"/>
              </a:rPr>
              <a:t>结果：成功！使伊朗核工业陷入停滞</a:t>
            </a:r>
            <a:endParaRPr sz="2400" dirty="0">
              <a:latin typeface="微软雅黑" panose="020B0503020204020204" pitchFamily="34" charset="-122"/>
              <a:ea typeface="微软雅黑" panose="020B0503020204020204" pitchFamily="34" charset="-122"/>
              <a:cs typeface="宋体" panose="02010600030101010101" pitchFamily="2" charset="-122"/>
            </a:endParaRPr>
          </a:p>
          <a:p>
            <a:pPr algn="l">
              <a:lnSpc>
                <a:spcPts val="1000"/>
              </a:lnSpc>
            </a:pPr>
            <a:endParaRPr sz="1000" dirty="0">
              <a:latin typeface="微软雅黑" panose="020B0503020204020204" pitchFamily="34" charset="-122"/>
              <a:ea typeface="微软雅黑" panose="020B0503020204020204" pitchFamily="34" charset="-122"/>
            </a:endParaRPr>
          </a:p>
          <a:p>
            <a:pPr algn="l">
              <a:lnSpc>
                <a:spcPts val="1400"/>
              </a:lnSpc>
              <a:spcBef>
                <a:spcPts val="10"/>
              </a:spcBef>
            </a:pPr>
            <a:endParaRPr sz="1400" dirty="0">
              <a:latin typeface="微软雅黑" panose="020B0503020204020204" pitchFamily="34" charset="-122"/>
              <a:ea typeface="微软雅黑" panose="020B0503020204020204" pitchFamily="34" charset="-122"/>
            </a:endParaRPr>
          </a:p>
          <a:p>
            <a:pPr marL="179705" marR="332740" algn="l">
              <a:lnSpc>
                <a:spcPct val="90000"/>
              </a:lnSpc>
            </a:pPr>
            <a:r>
              <a:rPr sz="2400" spc="0" dirty="0" err="1" smtClean="0">
                <a:latin typeface="微软雅黑" panose="020B0503020204020204" pitchFamily="34" charset="-122"/>
                <a:ea typeface="微软雅黑" panose="020B0503020204020204" pitchFamily="34" charset="-122"/>
                <a:cs typeface="微软雅黑" panose="020B0503020204020204" pitchFamily="34" charset="-122"/>
              </a:rPr>
              <a:t>攻击目标为</a:t>
            </a:r>
            <a:r>
              <a:rPr sz="2400" spc="-20" dirty="0" err="1" smtClean="0">
                <a:latin typeface="微软雅黑" panose="020B0503020204020204" pitchFamily="34" charset="-122"/>
                <a:ea typeface="微软雅黑" panose="020B0503020204020204" pitchFamily="34" charset="-122"/>
                <a:cs typeface="微软雅黑" panose="020B0503020204020204" pitchFamily="34" charset="-122"/>
              </a:rPr>
              <a:t>DCS</a:t>
            </a:r>
            <a:r>
              <a:rPr sz="2400" spc="0" dirty="0" err="1" smtClean="0">
                <a:latin typeface="微软雅黑" panose="020B0503020204020204" pitchFamily="34" charset="-122"/>
                <a:ea typeface="微软雅黑" panose="020B0503020204020204" pitchFamily="34" charset="-122"/>
                <a:cs typeface="微软雅黑" panose="020B0503020204020204" pitchFamily="34" charset="-122"/>
              </a:rPr>
              <a:t>中的西门子</a:t>
            </a:r>
            <a:r>
              <a:rPr sz="2400" spc="-20" dirty="0" err="1" smtClean="0">
                <a:latin typeface="微软雅黑" panose="020B0503020204020204" pitchFamily="34" charset="-122"/>
                <a:ea typeface="微软雅黑" panose="020B0503020204020204" pitchFamily="34" charset="-122"/>
                <a:cs typeface="微软雅黑" panose="020B0503020204020204" pitchFamily="34" charset="-122"/>
              </a:rPr>
              <a:t>WinCC</a:t>
            </a:r>
            <a:r>
              <a:rPr sz="2400" spc="-20" dirty="0" smtClean="0">
                <a:latin typeface="微软雅黑" panose="020B0503020204020204" pitchFamily="34" charset="-122"/>
                <a:ea typeface="微软雅黑" panose="020B0503020204020204" pitchFamily="34" charset="-122"/>
                <a:cs typeface="微软雅黑" panose="020B0503020204020204" pitchFamily="34" charset="-122"/>
              </a:rPr>
              <a:t> </a:t>
            </a:r>
            <a:r>
              <a:rPr sz="2400" spc="0" dirty="0" smtClean="0">
                <a:latin typeface="微软雅黑" panose="020B0503020204020204" pitchFamily="34" charset="-122"/>
                <a:ea typeface="微软雅黑" panose="020B0503020204020204" pitchFamily="34" charset="-122"/>
                <a:cs typeface="微软雅黑" panose="020B0503020204020204" pitchFamily="34" charset="-122"/>
              </a:rPr>
              <a:t>HMI／组态软件、STEP</a:t>
            </a:r>
            <a:r>
              <a:rPr sz="2400" spc="-10" dirty="0" smtClean="0">
                <a:latin typeface="微软雅黑" panose="020B0503020204020204" pitchFamily="34" charset="-122"/>
                <a:ea typeface="微软雅黑" panose="020B0503020204020204" pitchFamily="34" charset="-122"/>
                <a:cs typeface="微软雅黑" panose="020B0503020204020204" pitchFamily="34" charset="-122"/>
              </a:rPr>
              <a:t>7</a:t>
            </a:r>
            <a:r>
              <a:rPr sz="2400" spc="0" dirty="0" smtClean="0">
                <a:latin typeface="微软雅黑" panose="020B0503020204020204" pitchFamily="34" charset="-122"/>
                <a:ea typeface="微软雅黑" panose="020B0503020204020204" pitchFamily="34" charset="-122"/>
                <a:cs typeface="微软雅黑" panose="020B0503020204020204" pitchFamily="34" charset="-122"/>
              </a:rPr>
              <a:t>组态软件以及</a:t>
            </a:r>
            <a:r>
              <a:rPr sz="2400" spc="-5" dirty="0" smtClean="0">
                <a:latin typeface="微软雅黑" panose="020B0503020204020204" pitchFamily="34" charset="-122"/>
                <a:ea typeface="微软雅黑" panose="020B0503020204020204" pitchFamily="34" charset="-122"/>
                <a:cs typeface="微软雅黑" panose="020B0503020204020204" pitchFamily="34" charset="-122"/>
              </a:rPr>
              <a:t>S7</a:t>
            </a:r>
            <a:r>
              <a:rPr sz="2400" spc="-10" dirty="0" smtClean="0">
                <a:latin typeface="微软雅黑" panose="020B0503020204020204" pitchFamily="34" charset="-122"/>
                <a:ea typeface="微软雅黑" panose="020B0503020204020204" pitchFamily="34" charset="-122"/>
                <a:cs typeface="微软雅黑" panose="020B0503020204020204" pitchFamily="34" charset="-122"/>
              </a:rPr>
              <a:t>-</a:t>
            </a:r>
            <a:r>
              <a:rPr sz="2400" spc="-5" dirty="0" smtClean="0">
                <a:latin typeface="微软雅黑" panose="020B0503020204020204" pitchFamily="34" charset="-122"/>
                <a:ea typeface="微软雅黑" panose="020B0503020204020204" pitchFamily="34" charset="-122"/>
                <a:cs typeface="微软雅黑" panose="020B0503020204020204" pitchFamily="34" charset="-122"/>
              </a:rPr>
              <a:t>30</a:t>
            </a:r>
            <a:r>
              <a:rPr sz="2400" spc="-10" dirty="0" smtClean="0">
                <a:latin typeface="微软雅黑" panose="020B0503020204020204" pitchFamily="34" charset="-122"/>
                <a:ea typeface="微软雅黑" panose="020B0503020204020204" pitchFamily="34" charset="-122"/>
                <a:cs typeface="微软雅黑" panose="020B0503020204020204" pitchFamily="34" charset="-122"/>
              </a:rPr>
              <a:t>0</a:t>
            </a:r>
            <a:r>
              <a:rPr sz="2400" spc="0" dirty="0" smtClean="0">
                <a:latin typeface="微软雅黑" panose="020B0503020204020204" pitchFamily="34" charset="-122"/>
                <a:ea typeface="微软雅黑" panose="020B0503020204020204" pitchFamily="34" charset="-122"/>
                <a:cs typeface="微软雅黑" panose="020B0503020204020204" pitchFamily="34" charset="-122"/>
              </a:rPr>
              <a:t>／</a:t>
            </a:r>
            <a:r>
              <a:rPr sz="2400" spc="5" dirty="0" smtClean="0">
                <a:latin typeface="微软雅黑" panose="020B0503020204020204" pitchFamily="34" charset="-122"/>
                <a:ea typeface="微软雅黑" panose="020B0503020204020204" pitchFamily="34" charset="-122"/>
                <a:cs typeface="微软雅黑" panose="020B0503020204020204" pitchFamily="34" charset="-122"/>
              </a:rPr>
              <a:t>4</a:t>
            </a:r>
            <a:r>
              <a:rPr sz="2400" spc="0" dirty="0" smtClean="0">
                <a:latin typeface="微软雅黑" panose="020B0503020204020204" pitchFamily="34" charset="-122"/>
                <a:ea typeface="微软雅黑" panose="020B0503020204020204" pitchFamily="34" charset="-122"/>
                <a:cs typeface="微软雅黑" panose="020B0503020204020204" pitchFamily="34" charset="-122"/>
              </a:rPr>
              <a:t>0</a:t>
            </a:r>
            <a:r>
              <a:rPr sz="2400" spc="-5" dirty="0" smtClean="0">
                <a:latin typeface="微软雅黑" panose="020B0503020204020204" pitchFamily="34" charset="-122"/>
                <a:ea typeface="微软雅黑" panose="020B0503020204020204" pitchFamily="34" charset="-122"/>
                <a:cs typeface="微软雅黑" panose="020B0503020204020204" pitchFamily="34" charset="-122"/>
              </a:rPr>
              <a:t>0</a:t>
            </a:r>
            <a:r>
              <a:rPr sz="2400" spc="0" dirty="0" smtClean="0">
                <a:latin typeface="微软雅黑" panose="020B0503020204020204" pitchFamily="34" charset="-122"/>
                <a:ea typeface="微软雅黑" panose="020B0503020204020204" pitchFamily="34" charset="-122"/>
                <a:cs typeface="微软雅黑" panose="020B0503020204020204" pitchFamily="34" charset="-122"/>
              </a:rPr>
              <a:t>系列</a:t>
            </a:r>
            <a:r>
              <a:rPr sz="2400" spc="-15" dirty="0" smtClean="0">
                <a:latin typeface="微软雅黑" panose="020B0503020204020204" pitchFamily="34" charset="-122"/>
                <a:ea typeface="微软雅黑" panose="020B0503020204020204" pitchFamily="34" charset="-122"/>
                <a:cs typeface="微软雅黑" panose="020B0503020204020204" pitchFamily="34" charset="-122"/>
              </a:rPr>
              <a:t>PLC</a:t>
            </a:r>
            <a:r>
              <a:rPr sz="2400" spc="0" dirty="0" smtClean="0">
                <a:latin typeface="微软雅黑" panose="020B0503020204020204" pitchFamily="34" charset="-122"/>
                <a:ea typeface="微软雅黑" panose="020B0503020204020204" pitchFamily="34" charset="-122"/>
                <a:cs typeface="微软雅黑" panose="020B0503020204020204" pitchFamily="34" charset="-122"/>
              </a:rPr>
              <a:t>（某些型</a:t>
            </a:r>
            <a:r>
              <a:rPr sz="2400" spc="-5" dirty="0" smtClean="0">
                <a:latin typeface="微软雅黑" panose="020B0503020204020204" pitchFamily="34" charset="-122"/>
                <a:ea typeface="微软雅黑" panose="020B0503020204020204" pitchFamily="34" charset="-122"/>
                <a:cs typeface="微软雅黑" panose="020B0503020204020204" pitchFamily="34" charset="-122"/>
              </a:rPr>
              <a:t>号），</a:t>
            </a:r>
            <a:r>
              <a:rPr sz="2400" spc="-5" dirty="0" err="1" smtClean="0">
                <a:latin typeface="微软雅黑" panose="020B0503020204020204" pitchFamily="34" charset="-122"/>
                <a:ea typeface="微软雅黑" panose="020B0503020204020204" pitchFamily="34" charset="-122"/>
                <a:cs typeface="微软雅黑" panose="020B0503020204020204" pitchFamily="34" charset="-122"/>
              </a:rPr>
              <a:t>采用</a:t>
            </a:r>
            <a:r>
              <a:rPr lang="zh-CN" altLang="en-US" sz="2400" spc="-5" dirty="0" smtClean="0">
                <a:latin typeface="微软雅黑" panose="020B0503020204020204" pitchFamily="34" charset="-122"/>
                <a:ea typeface="微软雅黑" panose="020B0503020204020204" pitchFamily="34" charset="-122"/>
                <a:cs typeface="微软雅黑" panose="020B0503020204020204" pitchFamily="34" charset="-122"/>
              </a:rPr>
              <a:t>与</a:t>
            </a:r>
            <a:r>
              <a:rPr sz="2400" spc="-5" dirty="0" err="1" smtClean="0">
                <a:latin typeface="微软雅黑" panose="020B0503020204020204" pitchFamily="34" charset="-122"/>
                <a:ea typeface="微软雅黑" panose="020B0503020204020204" pitchFamily="34" charset="-122"/>
                <a:cs typeface="微软雅黑" panose="020B0503020204020204" pitchFamily="34" charset="-122"/>
              </a:rPr>
              <a:t>攻击渗透民用以太网相似的方法</a:t>
            </a:r>
            <a:r>
              <a:rPr sz="2400" spc="-5" dirty="0" smtClean="0">
                <a:latin typeface="微软雅黑" panose="020B0503020204020204" pitchFamily="34" charset="-122"/>
                <a:ea typeface="微软雅黑" panose="020B0503020204020204" pitchFamily="34" charset="-122"/>
                <a:cs typeface="微软雅黑" panose="020B0503020204020204" pitchFamily="34" charset="-122"/>
              </a:rPr>
              <a:t>。</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608913" y="1676400"/>
            <a:ext cx="2095500" cy="1781175"/>
          </a:xfrm>
          <a:prstGeom prst="rect">
            <a:avLst/>
          </a:prstGeom>
        </p:spPr>
      </p:pic>
      <p:sp>
        <p:nvSpPr>
          <p:cNvPr id="4" name="object 2"/>
          <p:cNvSpPr txBox="1"/>
          <p:nvPr/>
        </p:nvSpPr>
        <p:spPr>
          <a:xfrm>
            <a:off x="622300" y="298450"/>
            <a:ext cx="8304530" cy="532764"/>
          </a:xfrm>
          <a:prstGeom prst="rect">
            <a:avLst/>
          </a:prstGeom>
        </p:spPr>
        <p:txBody>
          <a:bodyPr vert="horz" wrap="square" lIns="0" tIns="0" rIns="0" bIns="0" rtlCol="0">
            <a:no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4000" noProof="0" dirty="0" smtClean="0">
                <a:ln>
                  <a:noFill/>
                </a:ln>
                <a:effectLst/>
                <a:uLnTx/>
                <a:uFillTx/>
                <a:latin typeface="黑体" panose="02010609060101010101" pitchFamily="2" charset="-122"/>
                <a:ea typeface="黑体" panose="02010609060101010101" pitchFamily="2" charset="-122"/>
                <a:cs typeface="+mj-cs"/>
                <a:sym typeface="+mn-ea"/>
              </a:rPr>
              <a:t>伊朗核电站</a:t>
            </a:r>
            <a:r>
              <a:rPr lang="en-US" altLang="zh-CN" sz="4000" noProof="0" dirty="0" err="1" smtClean="0">
                <a:ln>
                  <a:noFill/>
                </a:ln>
                <a:effectLst/>
                <a:uLnTx/>
                <a:uFillTx/>
                <a:latin typeface="黑体" panose="02010609060101010101" pitchFamily="2" charset="-122"/>
                <a:ea typeface="黑体" panose="02010609060101010101" pitchFamily="2" charset="-122"/>
                <a:cs typeface="+mj-cs"/>
                <a:sym typeface="+mn-ea"/>
              </a:rPr>
              <a:t>Stuxnet</a:t>
            </a:r>
            <a:r>
              <a:rPr lang="zh-CN" altLang="en-US" sz="4000" noProof="0" dirty="0" smtClean="0">
                <a:ln>
                  <a:noFill/>
                </a:ln>
                <a:effectLst/>
                <a:uLnTx/>
                <a:uFillTx/>
                <a:latin typeface="黑体" panose="02010609060101010101" pitchFamily="2" charset="-122"/>
                <a:ea typeface="黑体" panose="02010609060101010101" pitchFamily="2" charset="-122"/>
                <a:cs typeface="+mj-cs"/>
                <a:sym typeface="+mn-ea"/>
              </a:rPr>
              <a:t>病毒</a:t>
            </a:r>
            <a:r>
              <a:rPr lang="zh-CN" altLang="en-US" sz="4000" noProof="0" dirty="0">
                <a:ln>
                  <a:noFill/>
                </a:ln>
                <a:effectLst/>
                <a:uLnTx/>
                <a:uFillTx/>
                <a:latin typeface="黑体" panose="02010609060101010101" pitchFamily="2" charset="-122"/>
                <a:ea typeface="黑体" panose="02010609060101010101" pitchFamily="2" charset="-122"/>
                <a:cs typeface="+mj-cs"/>
                <a:sym typeface="+mn-ea"/>
              </a:rPr>
              <a:t>事件</a:t>
            </a:r>
            <a:endParaRPr sz="4000" dirty="0">
              <a:latin typeface="黑体" panose="02010609060101010101" pitchFamily="2" charset="-122"/>
              <a:ea typeface="黑体" panose="02010609060101010101" pitchFamily="2" charset="-122"/>
              <a:cs typeface="微软雅黑" panose="020B0503020204020204" pitchFamily="34" charset="-122"/>
            </a:endParaRPr>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endParaRPr lang="zh-CN" altLang="en-US" sz="3400"/>
          </a:p>
        </p:txBody>
      </p:sp>
      <p:pic>
        <p:nvPicPr>
          <p:cNvPr id="18435" name="Picture 3" descr="项目建议书—背景图"/>
          <p:cNvPicPr>
            <a:picLocks noGrp="1" noChangeAspect="1" noChangeArrowheads="1"/>
          </p:cNvPicPr>
          <p:nvPr>
            <p:ph type="body" idx="1"/>
          </p:nvPr>
        </p:nvPicPr>
        <p:blipFill>
          <a:blip r:embed="rId2" cstate="print"/>
          <a:srcRect/>
          <a:stretch>
            <a:fillRect/>
          </a:stretch>
        </p:blipFill>
        <p:spPr>
          <a:xfrm>
            <a:off x="0" y="0"/>
            <a:ext cx="9144000" cy="6858000"/>
          </a:xfrm>
          <a:noFill/>
        </p:spPr>
      </p:pic>
      <p:sp>
        <p:nvSpPr>
          <p:cNvPr id="18436" name="AutoShape 4"/>
          <p:cNvSpPr>
            <a:spLocks noChangeArrowheads="1"/>
          </p:cNvSpPr>
          <p:nvPr/>
        </p:nvSpPr>
        <p:spPr bwMode="auto">
          <a:xfrm>
            <a:off x="611560" y="3068961"/>
            <a:ext cx="3456384" cy="576064"/>
          </a:xfrm>
          <a:prstGeom prst="wedgeRoundRectCallout">
            <a:avLst>
              <a:gd name="adj1" fmla="val 64537"/>
              <a:gd name="adj2" fmla="val -153921"/>
              <a:gd name="adj3" fmla="val 16667"/>
            </a:avLst>
          </a:prstGeom>
          <a:solidFill>
            <a:srgbClr val="00CCFF"/>
          </a:solidFill>
          <a:ln w="9525">
            <a:noFill/>
            <a:miter lim="800000"/>
          </a:ln>
          <a:effectLst>
            <a:prstShdw prst="shdw17" dist="17961" dir="2700000">
              <a:srgbClr val="00CCFF">
                <a:gamma/>
                <a:shade val="60000"/>
                <a:invGamma/>
              </a:srgbClr>
            </a:prstShdw>
          </a:effectLst>
        </p:spPr>
        <p:txBody>
          <a:bodyPr/>
          <a:lstStyle/>
          <a:p>
            <a:pPr algn="ctr"/>
            <a:r>
              <a:rPr lang="en-US" altLang="zh-CN" sz="1100" b="1" dirty="0" smtClean="0">
                <a:solidFill>
                  <a:srgbClr val="FF0000"/>
                </a:solidFill>
                <a:latin typeface="Tahoma" panose="020B0604030504040204" pitchFamily="34" charset="0"/>
              </a:rPr>
              <a:t>1</a:t>
            </a:r>
            <a:r>
              <a:rPr lang="zh-CN" altLang="en-US" sz="1100" b="1" dirty="0" smtClean="0">
                <a:solidFill>
                  <a:srgbClr val="FF0000"/>
                </a:solidFill>
                <a:latin typeface="Tahoma" panose="020B0604030504040204" pitchFamily="34" charset="0"/>
              </a:rPr>
              <a:t>、</a:t>
            </a:r>
            <a:r>
              <a:rPr lang="zh-CN" altLang="en-US" sz="1100" b="1" dirty="0" smtClean="0">
                <a:solidFill>
                  <a:srgbClr val="FFFFFF"/>
                </a:solidFill>
                <a:latin typeface="Tahoma" panose="020B0604030504040204" pitchFamily="34" charset="0"/>
              </a:rPr>
              <a:t>当带有</a:t>
            </a:r>
            <a:r>
              <a:rPr lang="en-US" altLang="zh-CN" sz="1100" b="1" dirty="0" err="1" smtClean="0">
                <a:solidFill>
                  <a:srgbClr val="FFFFFF"/>
                </a:solidFill>
                <a:latin typeface="Tahoma" panose="020B0604030504040204" pitchFamily="34" charset="0"/>
              </a:rPr>
              <a:t>Stuxnet</a:t>
            </a:r>
            <a:r>
              <a:rPr lang="en-US" altLang="zh-CN" sz="1100" b="1" dirty="0" smtClean="0">
                <a:solidFill>
                  <a:srgbClr val="FFFFFF"/>
                </a:solidFill>
                <a:latin typeface="Tahoma" panose="020B0604030504040204" pitchFamily="34" charset="0"/>
              </a:rPr>
              <a:t> </a:t>
            </a:r>
            <a:r>
              <a:rPr lang="zh-CN" altLang="en-US" sz="1100" b="1" dirty="0" smtClean="0">
                <a:solidFill>
                  <a:srgbClr val="FFFFFF"/>
                </a:solidFill>
                <a:latin typeface="Tahoma" panose="020B0604030504040204" pitchFamily="34" charset="0"/>
              </a:rPr>
              <a:t>病毒（ </a:t>
            </a:r>
            <a:r>
              <a:rPr lang="en-US" altLang="zh-CN" sz="1100" b="1" dirty="0" smtClean="0">
                <a:solidFill>
                  <a:srgbClr val="FFFFFF"/>
                </a:solidFill>
                <a:latin typeface="Tahoma" panose="020B0604030504040204" pitchFamily="34" charset="0"/>
              </a:rPr>
              <a:t>~wtr232.tmp</a:t>
            </a:r>
            <a:r>
              <a:rPr lang="zh-CN" altLang="en-US" sz="1100" b="1" dirty="0" smtClean="0">
                <a:solidFill>
                  <a:srgbClr val="FFFFFF"/>
                </a:solidFill>
                <a:latin typeface="Tahoma" panose="020B0604030504040204" pitchFamily="34" charset="0"/>
              </a:rPr>
              <a:t>和</a:t>
            </a:r>
            <a:r>
              <a:rPr lang="en-US" altLang="zh-CN" sz="1100" b="1" dirty="0" smtClean="0">
                <a:solidFill>
                  <a:srgbClr val="FFFFFF"/>
                </a:solidFill>
                <a:latin typeface="Tahoma" panose="020B0604030504040204" pitchFamily="34" charset="0"/>
              </a:rPr>
              <a:t>~wtr4141.tmp</a:t>
            </a:r>
            <a:r>
              <a:rPr lang="zh-CN" altLang="en-US" sz="1100" b="1" dirty="0" smtClean="0">
                <a:solidFill>
                  <a:srgbClr val="FFFFFF"/>
                </a:solidFill>
                <a:latin typeface="Tahoma" panose="020B0604030504040204" pitchFamily="34" charset="0"/>
              </a:rPr>
              <a:t> ）的移动存储设备，插入工程师站时，执行流程如右图所示。</a:t>
            </a:r>
            <a:endParaRPr lang="en-US" altLang="zh-CN" sz="1100" b="1" dirty="0" smtClean="0">
              <a:solidFill>
                <a:srgbClr val="FFFFFF"/>
              </a:solidFill>
              <a:latin typeface="Tahoma" panose="020B0604030504040204" pitchFamily="34" charset="0"/>
            </a:endParaRPr>
          </a:p>
          <a:p>
            <a:pPr algn="ctr"/>
            <a:endParaRPr lang="en-US" altLang="zh-CN" sz="1100" b="1" dirty="0">
              <a:solidFill>
                <a:srgbClr val="FFFFFF"/>
              </a:solidFill>
              <a:latin typeface="Tahoma" panose="020B0604030504040204" pitchFamily="34" charset="0"/>
            </a:endParaRPr>
          </a:p>
        </p:txBody>
      </p:sp>
      <p:grpSp>
        <p:nvGrpSpPr>
          <p:cNvPr id="2" name="Group 5"/>
          <p:cNvGrpSpPr/>
          <p:nvPr/>
        </p:nvGrpSpPr>
        <p:grpSpPr bwMode="auto">
          <a:xfrm>
            <a:off x="6156325" y="3152775"/>
            <a:ext cx="1158875" cy="852488"/>
            <a:chOff x="0" y="0"/>
            <a:chExt cx="730" cy="537"/>
          </a:xfrm>
        </p:grpSpPr>
        <p:sp>
          <p:nvSpPr>
            <p:cNvPr id="18438" name="未知"/>
            <p:cNvSpPr/>
            <p:nvPr/>
          </p:nvSpPr>
          <p:spPr bwMode="auto">
            <a:xfrm>
              <a:off x="544" y="0"/>
              <a:ext cx="186" cy="401"/>
            </a:xfrm>
            <a:custGeom>
              <a:avLst/>
              <a:gdLst/>
              <a:ahLst/>
              <a:cxnLst>
                <a:cxn ang="0">
                  <a:pos x="0" y="0"/>
                </a:cxn>
                <a:cxn ang="0">
                  <a:pos x="66" y="18"/>
                </a:cxn>
                <a:cxn ang="0">
                  <a:pos x="114" y="54"/>
                </a:cxn>
                <a:cxn ang="0">
                  <a:pos x="156" y="102"/>
                </a:cxn>
                <a:cxn ang="0">
                  <a:pos x="182" y="174"/>
                </a:cxn>
                <a:cxn ang="0">
                  <a:pos x="182" y="219"/>
                </a:cxn>
                <a:cxn ang="0">
                  <a:pos x="174" y="264"/>
                </a:cxn>
                <a:cxn ang="0">
                  <a:pos x="156" y="312"/>
                </a:cxn>
                <a:cxn ang="0">
                  <a:pos x="138" y="336"/>
                </a:cxn>
                <a:cxn ang="0">
                  <a:pos x="114" y="360"/>
                </a:cxn>
                <a:cxn ang="0">
                  <a:pos x="90" y="378"/>
                </a:cxn>
                <a:cxn ang="0">
                  <a:pos x="36" y="396"/>
                </a:cxn>
                <a:cxn ang="0">
                  <a:pos x="0" y="401"/>
                </a:cxn>
              </a:cxnLst>
              <a:rect l="0" t="0" r="r" b="b"/>
              <a:pathLst>
                <a:path w="186" h="401">
                  <a:moveTo>
                    <a:pt x="0" y="0"/>
                  </a:moveTo>
                  <a:cubicBezTo>
                    <a:pt x="11" y="4"/>
                    <a:pt x="47" y="9"/>
                    <a:pt x="66" y="18"/>
                  </a:cubicBezTo>
                  <a:cubicBezTo>
                    <a:pt x="85" y="27"/>
                    <a:pt x="99" y="40"/>
                    <a:pt x="114" y="54"/>
                  </a:cubicBezTo>
                  <a:cubicBezTo>
                    <a:pt x="129" y="68"/>
                    <a:pt x="145" y="82"/>
                    <a:pt x="156" y="102"/>
                  </a:cubicBezTo>
                  <a:cubicBezTo>
                    <a:pt x="167" y="122"/>
                    <a:pt x="178" y="155"/>
                    <a:pt x="182" y="174"/>
                  </a:cubicBezTo>
                  <a:cubicBezTo>
                    <a:pt x="186" y="193"/>
                    <a:pt x="183" y="204"/>
                    <a:pt x="182" y="219"/>
                  </a:cubicBezTo>
                  <a:cubicBezTo>
                    <a:pt x="181" y="234"/>
                    <a:pt x="178" y="249"/>
                    <a:pt x="174" y="264"/>
                  </a:cubicBezTo>
                  <a:cubicBezTo>
                    <a:pt x="170" y="279"/>
                    <a:pt x="162" y="300"/>
                    <a:pt x="156" y="312"/>
                  </a:cubicBezTo>
                  <a:cubicBezTo>
                    <a:pt x="150" y="324"/>
                    <a:pt x="145" y="328"/>
                    <a:pt x="138" y="336"/>
                  </a:cubicBezTo>
                  <a:cubicBezTo>
                    <a:pt x="131" y="344"/>
                    <a:pt x="122" y="353"/>
                    <a:pt x="114" y="360"/>
                  </a:cubicBezTo>
                  <a:cubicBezTo>
                    <a:pt x="106" y="367"/>
                    <a:pt x="103" y="372"/>
                    <a:pt x="90" y="378"/>
                  </a:cubicBezTo>
                  <a:cubicBezTo>
                    <a:pt x="77" y="384"/>
                    <a:pt x="51" y="392"/>
                    <a:pt x="36" y="396"/>
                  </a:cubicBezTo>
                  <a:cubicBezTo>
                    <a:pt x="21" y="400"/>
                    <a:pt x="7" y="400"/>
                    <a:pt x="0" y="401"/>
                  </a:cubicBezTo>
                </a:path>
              </a:pathLst>
            </a:custGeom>
            <a:noFill/>
            <a:ln w="38100" cap="flat" cmpd="sng">
              <a:solidFill>
                <a:srgbClr val="FF0000"/>
              </a:solidFill>
              <a:round/>
              <a:tailEnd type="triangle" w="med" len="med"/>
            </a:ln>
            <a:effectLst/>
          </p:spPr>
          <p:txBody>
            <a:bodyPr wrap="none"/>
            <a:lstStyle/>
            <a:p>
              <a:endParaRPr lang="zh-CN" altLang="en-US"/>
            </a:p>
          </p:txBody>
        </p:sp>
        <p:sp>
          <p:nvSpPr>
            <p:cNvPr id="18439" name="Line 7"/>
            <p:cNvSpPr>
              <a:spLocks noChangeShapeType="1"/>
            </p:cNvSpPr>
            <p:nvPr/>
          </p:nvSpPr>
          <p:spPr bwMode="auto">
            <a:xfrm flipH="1">
              <a:off x="0" y="401"/>
              <a:ext cx="544" cy="0"/>
            </a:xfrm>
            <a:prstGeom prst="line">
              <a:avLst/>
            </a:prstGeom>
            <a:noFill/>
            <a:ln w="38100">
              <a:solidFill>
                <a:srgbClr val="FF0000"/>
              </a:solidFill>
              <a:round/>
              <a:tailEnd type="triangle" w="med" len="med"/>
            </a:ln>
            <a:effectLst/>
          </p:spPr>
          <p:txBody>
            <a:bodyPr wrap="none"/>
            <a:lstStyle/>
            <a:p>
              <a:endParaRPr lang="zh-CN" altLang="en-US"/>
            </a:p>
          </p:txBody>
        </p:sp>
        <p:sp>
          <p:nvSpPr>
            <p:cNvPr id="18440" name="Line 8"/>
            <p:cNvSpPr>
              <a:spLocks noChangeShapeType="1"/>
            </p:cNvSpPr>
            <p:nvPr/>
          </p:nvSpPr>
          <p:spPr bwMode="auto">
            <a:xfrm>
              <a:off x="0" y="401"/>
              <a:ext cx="0" cy="136"/>
            </a:xfrm>
            <a:prstGeom prst="line">
              <a:avLst/>
            </a:prstGeom>
            <a:noFill/>
            <a:ln w="38100">
              <a:solidFill>
                <a:srgbClr val="FF0000"/>
              </a:solidFill>
              <a:round/>
              <a:tailEnd type="triangle" w="med" len="med"/>
            </a:ln>
            <a:effectLst/>
          </p:spPr>
          <p:txBody>
            <a:bodyPr wrap="none"/>
            <a:lstStyle/>
            <a:p>
              <a:endParaRPr lang="zh-CN" altLang="en-US"/>
            </a:p>
          </p:txBody>
        </p:sp>
      </p:grpSp>
      <p:grpSp>
        <p:nvGrpSpPr>
          <p:cNvPr id="3" name="Group 9"/>
          <p:cNvGrpSpPr/>
          <p:nvPr/>
        </p:nvGrpSpPr>
        <p:grpSpPr bwMode="auto">
          <a:xfrm>
            <a:off x="4284663" y="2708275"/>
            <a:ext cx="2735262" cy="433388"/>
            <a:chOff x="0" y="0"/>
            <a:chExt cx="1723" cy="273"/>
          </a:xfrm>
        </p:grpSpPr>
        <p:sp>
          <p:nvSpPr>
            <p:cNvPr id="18442" name="Line 10"/>
            <p:cNvSpPr>
              <a:spLocks noChangeShapeType="1"/>
            </p:cNvSpPr>
            <p:nvPr/>
          </p:nvSpPr>
          <p:spPr bwMode="auto">
            <a:xfrm>
              <a:off x="0" y="273"/>
              <a:ext cx="1088" cy="0"/>
            </a:xfrm>
            <a:prstGeom prst="line">
              <a:avLst/>
            </a:prstGeom>
            <a:noFill/>
            <a:ln w="38100">
              <a:solidFill>
                <a:srgbClr val="FF0000"/>
              </a:solidFill>
              <a:round/>
              <a:tailEnd type="triangle" w="med" len="med"/>
            </a:ln>
            <a:effectLst/>
          </p:spPr>
          <p:txBody>
            <a:bodyPr wrap="none"/>
            <a:lstStyle/>
            <a:p>
              <a:endParaRPr lang="zh-CN" altLang="en-US"/>
            </a:p>
          </p:txBody>
        </p:sp>
        <p:grpSp>
          <p:nvGrpSpPr>
            <p:cNvPr id="4" name="Group 11"/>
            <p:cNvGrpSpPr/>
            <p:nvPr/>
          </p:nvGrpSpPr>
          <p:grpSpPr bwMode="auto">
            <a:xfrm>
              <a:off x="0" y="0"/>
              <a:ext cx="1723" cy="273"/>
              <a:chOff x="0" y="0"/>
              <a:chExt cx="1723" cy="273"/>
            </a:xfrm>
          </p:grpSpPr>
          <p:sp>
            <p:nvSpPr>
              <p:cNvPr id="18444" name="Line 12"/>
              <p:cNvSpPr>
                <a:spLocks noChangeShapeType="1"/>
              </p:cNvSpPr>
              <p:nvPr/>
            </p:nvSpPr>
            <p:spPr bwMode="auto">
              <a:xfrm>
                <a:off x="589" y="0"/>
                <a:ext cx="0" cy="182"/>
              </a:xfrm>
              <a:prstGeom prst="line">
                <a:avLst/>
              </a:prstGeom>
              <a:noFill/>
              <a:ln w="38100">
                <a:solidFill>
                  <a:srgbClr val="FF0000"/>
                </a:solidFill>
                <a:round/>
                <a:tailEnd type="arrow" w="med" len="med"/>
              </a:ln>
              <a:effectLst/>
            </p:spPr>
            <p:txBody>
              <a:bodyPr wrap="none"/>
              <a:lstStyle/>
              <a:p>
                <a:endParaRPr lang="zh-CN" altLang="en-US"/>
              </a:p>
            </p:txBody>
          </p:sp>
          <p:cxnSp>
            <p:nvCxnSpPr>
              <p:cNvPr id="18445" name="AutoShape 13"/>
              <p:cNvCxnSpPr>
                <a:cxnSpLocks noChangeShapeType="1"/>
                <a:stCxn id="18438" idx="0"/>
                <a:endCxn id="18442" idx="1"/>
              </p:cNvCxnSpPr>
              <p:nvPr/>
            </p:nvCxnSpPr>
            <p:spPr bwMode="auto">
              <a:xfrm flipH="1">
                <a:off x="1088" y="268"/>
                <a:ext cx="635" cy="5"/>
              </a:xfrm>
              <a:prstGeom prst="straightConnector1">
                <a:avLst/>
              </a:prstGeom>
              <a:noFill/>
              <a:ln w="38100">
                <a:solidFill>
                  <a:srgbClr val="FF0000"/>
                </a:solidFill>
                <a:round/>
              </a:ln>
              <a:effectLst/>
            </p:spPr>
          </p:cxnSp>
          <p:cxnSp>
            <p:nvCxnSpPr>
              <p:cNvPr id="18446" name="AutoShape 14"/>
              <p:cNvCxnSpPr>
                <a:cxnSpLocks noChangeShapeType="1"/>
                <a:stCxn id="18444" idx="1"/>
                <a:endCxn id="18442" idx="0"/>
              </p:cNvCxnSpPr>
              <p:nvPr/>
            </p:nvCxnSpPr>
            <p:spPr bwMode="auto">
              <a:xfrm rot="5400000">
                <a:off x="249" y="-73"/>
                <a:ext cx="91" cy="589"/>
              </a:xfrm>
              <a:prstGeom prst="bentConnector3">
                <a:avLst>
                  <a:gd name="adj1" fmla="val 49449"/>
                </a:avLst>
              </a:prstGeom>
              <a:noFill/>
              <a:ln w="38100">
                <a:solidFill>
                  <a:srgbClr val="FF0000"/>
                </a:solidFill>
                <a:miter lim="800000"/>
              </a:ln>
              <a:effectLst/>
            </p:spPr>
          </p:cxnSp>
        </p:grpSp>
      </p:grpSp>
      <p:sp>
        <p:nvSpPr>
          <p:cNvPr id="18447" name="AutoShape 15"/>
          <p:cNvSpPr>
            <a:spLocks noChangeArrowheads="1"/>
          </p:cNvSpPr>
          <p:nvPr/>
        </p:nvSpPr>
        <p:spPr bwMode="auto">
          <a:xfrm>
            <a:off x="755576" y="1412875"/>
            <a:ext cx="3456062" cy="503957"/>
          </a:xfrm>
          <a:prstGeom prst="wedgeRoundRectCallout">
            <a:avLst>
              <a:gd name="adj1" fmla="val 61310"/>
              <a:gd name="adj2" fmla="val 131389"/>
              <a:gd name="adj3" fmla="val 16667"/>
            </a:avLst>
          </a:prstGeom>
          <a:solidFill>
            <a:srgbClr val="00CCFF"/>
          </a:solidFill>
          <a:ln w="9525">
            <a:noFill/>
            <a:miter lim="800000"/>
          </a:ln>
          <a:effectLst>
            <a:prstShdw prst="shdw17" dist="17961" dir="2700000">
              <a:srgbClr val="00CCFF">
                <a:gamma/>
                <a:shade val="60000"/>
                <a:invGamma/>
              </a:srgbClr>
            </a:prstShdw>
          </a:effectLst>
        </p:spPr>
        <p:txBody>
          <a:bodyPr/>
          <a:lstStyle/>
          <a:p>
            <a:pPr algn="ctr"/>
            <a:r>
              <a:rPr lang="en-US" altLang="zh-CN" sz="1100" b="1" dirty="0" smtClean="0">
                <a:solidFill>
                  <a:srgbClr val="FF0000"/>
                </a:solidFill>
                <a:latin typeface="Tahoma" panose="020B0604030504040204" pitchFamily="34" charset="0"/>
              </a:rPr>
              <a:t>2</a:t>
            </a:r>
            <a:r>
              <a:rPr lang="zh-CN" altLang="en-US" sz="1100" b="1" dirty="0" smtClean="0">
                <a:solidFill>
                  <a:srgbClr val="FF0000"/>
                </a:solidFill>
                <a:latin typeface="Tahoma" panose="020B0604030504040204" pitchFamily="34" charset="0"/>
              </a:rPr>
              <a:t>、</a:t>
            </a:r>
            <a:r>
              <a:rPr lang="zh-CN" altLang="en-US" sz="1100" b="1" dirty="0" smtClean="0">
                <a:solidFill>
                  <a:srgbClr val="FFFFFF"/>
                </a:solidFill>
                <a:latin typeface="Tahoma" panose="020B0604030504040204" pitchFamily="34" charset="0"/>
              </a:rPr>
              <a:t>通过快捷方式解析漏洞、</a:t>
            </a:r>
            <a:r>
              <a:rPr lang="en-US" altLang="zh-CN" sz="1100" b="1" dirty="0" smtClean="0">
                <a:solidFill>
                  <a:srgbClr val="FFFFFF"/>
                </a:solidFill>
                <a:latin typeface="Tahoma" panose="020B0604030504040204" pitchFamily="34" charset="0"/>
              </a:rPr>
              <a:t>RPC</a:t>
            </a:r>
            <a:r>
              <a:rPr lang="zh-CN" altLang="en-US" sz="1100" b="1" dirty="0" smtClean="0">
                <a:solidFill>
                  <a:srgbClr val="FFFFFF"/>
                </a:solidFill>
                <a:latin typeface="Tahoma" panose="020B0604030504040204" pitchFamily="34" charset="0"/>
              </a:rPr>
              <a:t>远程执行漏洞、打印机后台程序服务漏洞，传播给内网的所有主机。</a:t>
            </a:r>
            <a:endParaRPr lang="en-US" altLang="zh-CN" sz="1100" b="1" dirty="0" smtClean="0">
              <a:solidFill>
                <a:srgbClr val="FFFFFF"/>
              </a:solidFill>
              <a:latin typeface="Tahoma" panose="020B0604030504040204" pitchFamily="34" charset="0"/>
            </a:endParaRPr>
          </a:p>
        </p:txBody>
      </p:sp>
      <p:sp>
        <p:nvSpPr>
          <p:cNvPr id="18448" name="Line 16"/>
          <p:cNvSpPr>
            <a:spLocks noChangeShapeType="1"/>
          </p:cNvSpPr>
          <p:nvPr/>
        </p:nvSpPr>
        <p:spPr bwMode="auto">
          <a:xfrm>
            <a:off x="179388" y="2060575"/>
            <a:ext cx="5040312" cy="0"/>
          </a:xfrm>
          <a:prstGeom prst="line">
            <a:avLst/>
          </a:prstGeom>
          <a:noFill/>
          <a:ln w="38100">
            <a:solidFill>
              <a:srgbClr val="FF0000"/>
            </a:solidFill>
            <a:round/>
            <a:headEnd type="triangle" w="med" len="med"/>
          </a:ln>
          <a:effectLst/>
        </p:spPr>
        <p:txBody>
          <a:bodyPr wrap="none"/>
          <a:lstStyle/>
          <a:p>
            <a:endParaRPr lang="zh-CN" altLang="en-US"/>
          </a:p>
        </p:txBody>
      </p:sp>
      <p:sp>
        <p:nvSpPr>
          <p:cNvPr id="18449" name="Line 17"/>
          <p:cNvSpPr>
            <a:spLocks noChangeShapeType="1"/>
          </p:cNvSpPr>
          <p:nvPr/>
        </p:nvSpPr>
        <p:spPr bwMode="auto">
          <a:xfrm>
            <a:off x="5219700" y="2060575"/>
            <a:ext cx="3455988" cy="0"/>
          </a:xfrm>
          <a:prstGeom prst="line">
            <a:avLst/>
          </a:prstGeom>
          <a:noFill/>
          <a:ln w="38100">
            <a:solidFill>
              <a:srgbClr val="FF0000"/>
            </a:solidFill>
            <a:round/>
            <a:tailEnd type="triangle" w="med" len="med"/>
          </a:ln>
          <a:effectLst/>
        </p:spPr>
        <p:txBody>
          <a:bodyPr wrap="none"/>
          <a:lstStyle/>
          <a:p>
            <a:endParaRPr lang="zh-CN" altLang="en-US"/>
          </a:p>
        </p:txBody>
      </p:sp>
      <p:sp>
        <p:nvSpPr>
          <p:cNvPr id="18450" name="Line 18"/>
          <p:cNvSpPr>
            <a:spLocks noChangeShapeType="1"/>
          </p:cNvSpPr>
          <p:nvPr/>
        </p:nvSpPr>
        <p:spPr bwMode="auto">
          <a:xfrm flipV="1">
            <a:off x="5219700" y="2060575"/>
            <a:ext cx="0" cy="504825"/>
          </a:xfrm>
          <a:prstGeom prst="line">
            <a:avLst/>
          </a:prstGeom>
          <a:noFill/>
          <a:ln w="38100">
            <a:solidFill>
              <a:srgbClr val="FF0000"/>
            </a:solidFill>
            <a:round/>
            <a:tailEnd type="triangle" w="med" len="med"/>
          </a:ln>
          <a:effectLst/>
        </p:spPr>
        <p:txBody>
          <a:bodyPr wrap="none"/>
          <a:lstStyle/>
          <a:p>
            <a:endParaRPr lang="zh-CN" altLang="en-US"/>
          </a:p>
        </p:txBody>
      </p:sp>
      <p:pic>
        <p:nvPicPr>
          <p:cNvPr id="18451" name="Picture 19" descr="u=1662688984,496473627&amp;fm=13&amp;gp=0"/>
          <p:cNvPicPr>
            <a:picLocks noChangeAspect="1" noChangeArrowheads="1"/>
          </p:cNvPicPr>
          <p:nvPr/>
        </p:nvPicPr>
        <p:blipFill>
          <a:blip r:embed="rId3" cstate="print"/>
          <a:srcRect/>
          <a:stretch>
            <a:fillRect/>
          </a:stretch>
        </p:blipFill>
        <p:spPr bwMode="auto">
          <a:xfrm>
            <a:off x="1258888" y="2276475"/>
            <a:ext cx="471487" cy="576263"/>
          </a:xfrm>
          <a:prstGeom prst="rect">
            <a:avLst/>
          </a:prstGeom>
          <a:noFill/>
          <a:ln w="9525">
            <a:noFill/>
            <a:miter lim="800000"/>
            <a:headEnd/>
            <a:tailEnd/>
          </a:ln>
        </p:spPr>
      </p:pic>
      <p:pic>
        <p:nvPicPr>
          <p:cNvPr id="18452" name="Picture 20" descr="u=1662688984,496473627&amp;fm=13&amp;gp=0"/>
          <p:cNvPicPr>
            <a:picLocks noChangeAspect="1" noChangeArrowheads="1"/>
          </p:cNvPicPr>
          <p:nvPr/>
        </p:nvPicPr>
        <p:blipFill>
          <a:blip r:embed="rId3" cstate="print"/>
          <a:srcRect/>
          <a:stretch>
            <a:fillRect/>
          </a:stretch>
        </p:blipFill>
        <p:spPr bwMode="auto">
          <a:xfrm>
            <a:off x="2700338" y="2205038"/>
            <a:ext cx="471487" cy="576262"/>
          </a:xfrm>
          <a:prstGeom prst="rect">
            <a:avLst/>
          </a:prstGeom>
          <a:noFill/>
          <a:ln w="9525">
            <a:noFill/>
            <a:miter lim="800000"/>
            <a:headEnd/>
            <a:tailEnd/>
          </a:ln>
        </p:spPr>
      </p:pic>
      <p:pic>
        <p:nvPicPr>
          <p:cNvPr id="18453" name="Picture 21" descr="u=1662688984,496473627&amp;fm=13&amp;gp=0"/>
          <p:cNvPicPr>
            <a:picLocks noChangeAspect="1" noChangeArrowheads="1"/>
          </p:cNvPicPr>
          <p:nvPr/>
        </p:nvPicPr>
        <p:blipFill>
          <a:blip r:embed="rId3" cstate="print"/>
          <a:srcRect/>
          <a:stretch>
            <a:fillRect/>
          </a:stretch>
        </p:blipFill>
        <p:spPr bwMode="auto">
          <a:xfrm>
            <a:off x="3563938" y="2205038"/>
            <a:ext cx="471487" cy="576262"/>
          </a:xfrm>
          <a:prstGeom prst="rect">
            <a:avLst/>
          </a:prstGeom>
          <a:noFill/>
          <a:ln w="9525">
            <a:noFill/>
            <a:miter lim="800000"/>
            <a:headEnd/>
            <a:tailEnd/>
          </a:ln>
        </p:spPr>
      </p:pic>
      <p:pic>
        <p:nvPicPr>
          <p:cNvPr id="18454" name="Picture 22" descr="u=1662688984,496473627&amp;fm=13&amp;gp=0"/>
          <p:cNvPicPr>
            <a:picLocks noChangeAspect="1" noChangeArrowheads="1"/>
          </p:cNvPicPr>
          <p:nvPr/>
        </p:nvPicPr>
        <p:blipFill>
          <a:blip r:embed="rId3" cstate="print"/>
          <a:srcRect/>
          <a:stretch>
            <a:fillRect/>
          </a:stretch>
        </p:blipFill>
        <p:spPr bwMode="auto">
          <a:xfrm>
            <a:off x="4572000" y="2205038"/>
            <a:ext cx="471488" cy="576262"/>
          </a:xfrm>
          <a:prstGeom prst="rect">
            <a:avLst/>
          </a:prstGeom>
          <a:noFill/>
          <a:ln w="9525">
            <a:noFill/>
            <a:miter lim="800000"/>
            <a:headEnd/>
            <a:tailEnd/>
          </a:ln>
        </p:spPr>
      </p:pic>
      <p:pic>
        <p:nvPicPr>
          <p:cNvPr id="18455" name="Picture 23" descr="u=1662688984,496473627&amp;fm=13&amp;gp=0"/>
          <p:cNvPicPr>
            <a:picLocks noChangeAspect="1" noChangeArrowheads="1"/>
          </p:cNvPicPr>
          <p:nvPr/>
        </p:nvPicPr>
        <p:blipFill>
          <a:blip r:embed="rId3" cstate="print"/>
          <a:srcRect/>
          <a:stretch>
            <a:fillRect/>
          </a:stretch>
        </p:blipFill>
        <p:spPr bwMode="auto">
          <a:xfrm>
            <a:off x="5795963" y="2205038"/>
            <a:ext cx="471487" cy="576262"/>
          </a:xfrm>
          <a:prstGeom prst="rect">
            <a:avLst/>
          </a:prstGeom>
          <a:noFill/>
          <a:ln w="9525">
            <a:noFill/>
            <a:miter lim="800000"/>
            <a:headEnd/>
            <a:tailEnd/>
          </a:ln>
        </p:spPr>
      </p:pic>
      <p:pic>
        <p:nvPicPr>
          <p:cNvPr id="18456" name="Picture 24" descr="u=1662688984,496473627&amp;fm=13&amp;gp=0"/>
          <p:cNvPicPr>
            <a:picLocks noChangeAspect="1" noChangeArrowheads="1"/>
          </p:cNvPicPr>
          <p:nvPr/>
        </p:nvPicPr>
        <p:blipFill>
          <a:blip r:embed="rId3" cstate="print"/>
          <a:srcRect/>
          <a:stretch>
            <a:fillRect/>
          </a:stretch>
        </p:blipFill>
        <p:spPr bwMode="auto">
          <a:xfrm>
            <a:off x="6804025" y="2205038"/>
            <a:ext cx="471488" cy="576262"/>
          </a:xfrm>
          <a:prstGeom prst="rect">
            <a:avLst/>
          </a:prstGeom>
          <a:noFill/>
          <a:ln w="9525">
            <a:noFill/>
            <a:miter lim="800000"/>
            <a:headEnd/>
            <a:tailEnd/>
          </a:ln>
        </p:spPr>
      </p:pic>
      <p:pic>
        <p:nvPicPr>
          <p:cNvPr id="18457" name="Picture 25" descr="u=1662688984,496473627&amp;fm=13&amp;gp=0"/>
          <p:cNvPicPr>
            <a:picLocks noChangeAspect="1" noChangeArrowheads="1"/>
          </p:cNvPicPr>
          <p:nvPr/>
        </p:nvPicPr>
        <p:blipFill>
          <a:blip r:embed="rId3" cstate="print"/>
          <a:srcRect/>
          <a:stretch>
            <a:fillRect/>
          </a:stretch>
        </p:blipFill>
        <p:spPr bwMode="auto">
          <a:xfrm>
            <a:off x="7885113" y="2276475"/>
            <a:ext cx="471487" cy="576263"/>
          </a:xfrm>
          <a:prstGeom prst="rect">
            <a:avLst/>
          </a:prstGeom>
          <a:noFill/>
          <a:ln w="9525">
            <a:noFill/>
            <a:miter lim="800000"/>
            <a:headEnd/>
            <a:tailEnd/>
          </a:ln>
        </p:spPr>
      </p:pic>
      <p:sp>
        <p:nvSpPr>
          <p:cNvPr id="18458" name="AutoShape 26"/>
          <p:cNvSpPr>
            <a:spLocks noChangeArrowheads="1"/>
          </p:cNvSpPr>
          <p:nvPr/>
        </p:nvSpPr>
        <p:spPr bwMode="auto">
          <a:xfrm>
            <a:off x="4787900" y="1268759"/>
            <a:ext cx="4104580" cy="647353"/>
          </a:xfrm>
          <a:prstGeom prst="wedgeRoundRectCallout">
            <a:avLst>
              <a:gd name="adj1" fmla="val -44241"/>
              <a:gd name="adj2" fmla="val 101102"/>
              <a:gd name="adj3" fmla="val 16667"/>
            </a:avLst>
          </a:prstGeom>
          <a:solidFill>
            <a:srgbClr val="00CCFF"/>
          </a:solidFill>
          <a:ln w="9525">
            <a:noFill/>
            <a:miter lim="800000"/>
          </a:ln>
          <a:effectLst>
            <a:prstShdw prst="shdw17" dist="17961" dir="2700000">
              <a:srgbClr val="00CCFF">
                <a:gamma/>
                <a:shade val="60000"/>
                <a:invGamma/>
              </a:srgbClr>
            </a:prstShdw>
          </a:effectLst>
        </p:spPr>
        <p:txBody>
          <a:bodyPr/>
          <a:lstStyle/>
          <a:p>
            <a:pPr algn="ctr"/>
            <a:r>
              <a:rPr lang="en-US" sz="1100" b="1" dirty="0">
                <a:solidFill>
                  <a:srgbClr val="FF0000"/>
                </a:solidFill>
                <a:latin typeface="Tahoma" panose="020B0604030504040204" pitchFamily="34" charset="0"/>
              </a:rPr>
              <a:t>3</a:t>
            </a:r>
            <a:r>
              <a:rPr lang="zh-CN" altLang="en-US" sz="1100" b="1" dirty="0">
                <a:solidFill>
                  <a:srgbClr val="FF0000"/>
                </a:solidFill>
                <a:latin typeface="Tahoma" panose="020B0604030504040204" pitchFamily="34" charset="0"/>
              </a:rPr>
              <a:t>、</a:t>
            </a:r>
            <a:r>
              <a:rPr lang="zh-CN" altLang="en-US" sz="1100" b="1" dirty="0">
                <a:solidFill>
                  <a:srgbClr val="FFFFFF"/>
                </a:solidFill>
                <a:latin typeface="Tahoma" panose="020B0604030504040204" pitchFamily="34" charset="0"/>
              </a:rPr>
              <a:t>发现</a:t>
            </a:r>
            <a:r>
              <a:rPr lang="en-US" sz="1100" b="1" dirty="0" err="1">
                <a:solidFill>
                  <a:srgbClr val="FFFFFF"/>
                </a:solidFill>
                <a:latin typeface="Tahoma" panose="020B0604030504040204" pitchFamily="34" charset="0"/>
              </a:rPr>
              <a:t>WinCC</a:t>
            </a:r>
            <a:r>
              <a:rPr lang="zh-CN" altLang="en-US" sz="1100" b="1" dirty="0">
                <a:solidFill>
                  <a:srgbClr val="FFFFFF"/>
                </a:solidFill>
                <a:latin typeface="Tahoma" panose="020B0604030504040204" pitchFamily="34" charset="0"/>
              </a:rPr>
              <a:t>系统后，利用</a:t>
            </a:r>
            <a:r>
              <a:rPr lang="en-US" sz="1100" b="1" dirty="0" err="1">
                <a:solidFill>
                  <a:srgbClr val="FFFFFF"/>
                </a:solidFill>
                <a:latin typeface="Tahoma" panose="020B0604030504040204" pitchFamily="34" charset="0"/>
              </a:rPr>
              <a:t>WinCC</a:t>
            </a:r>
            <a:r>
              <a:rPr lang="zh-CN" altLang="en-US" sz="1100" b="1" dirty="0">
                <a:solidFill>
                  <a:srgbClr val="FFFFFF"/>
                </a:solidFill>
                <a:latin typeface="Tahoma" panose="020B0604030504040204" pitchFamily="34" charset="0"/>
              </a:rPr>
              <a:t>软件本身的两个漏洞展开攻击。当打开工程文件时，替换软件原有的</a:t>
            </a:r>
            <a:r>
              <a:rPr lang="en-US" sz="1100" b="1" dirty="0">
                <a:solidFill>
                  <a:srgbClr val="FFFFFF"/>
                </a:solidFill>
                <a:latin typeface="Tahoma" panose="020B0604030504040204" pitchFamily="34" charset="0"/>
              </a:rPr>
              <a:t>S7otbxdx.dll</a:t>
            </a:r>
            <a:r>
              <a:rPr lang="zh-CN" altLang="en-US" sz="1100" b="1" dirty="0">
                <a:solidFill>
                  <a:srgbClr val="FFFFFF"/>
                </a:solidFill>
                <a:latin typeface="Tahoma" panose="020B0604030504040204" pitchFamily="34" charset="0"/>
              </a:rPr>
              <a:t>，通过再次封装其导出函数，实现对查询和读取接口的钩挂。</a:t>
            </a:r>
            <a:endParaRPr lang="en-US" sz="1100" b="1" dirty="0">
              <a:solidFill>
                <a:srgbClr val="FFFFFF"/>
              </a:solidFill>
              <a:latin typeface="Tahoma" panose="020B0604030504040204" pitchFamily="34" charset="0"/>
            </a:endParaRPr>
          </a:p>
        </p:txBody>
      </p:sp>
      <p:sp>
        <p:nvSpPr>
          <p:cNvPr id="18459" name="AutoShape 27"/>
          <p:cNvSpPr>
            <a:spLocks noChangeArrowheads="1"/>
          </p:cNvSpPr>
          <p:nvPr/>
        </p:nvSpPr>
        <p:spPr bwMode="auto">
          <a:xfrm>
            <a:off x="5256213" y="2492896"/>
            <a:ext cx="3492251" cy="504825"/>
          </a:xfrm>
          <a:prstGeom prst="wedgeRoundRectCallout">
            <a:avLst>
              <a:gd name="adj1" fmla="val -58661"/>
              <a:gd name="adj2" fmla="val -67326"/>
              <a:gd name="adj3" fmla="val 16667"/>
            </a:avLst>
          </a:prstGeom>
          <a:solidFill>
            <a:srgbClr val="00CCFF"/>
          </a:solidFill>
          <a:ln w="9525">
            <a:noFill/>
            <a:miter lim="800000"/>
          </a:ln>
          <a:effectLst>
            <a:prstShdw prst="shdw17" dist="17961" dir="2700000">
              <a:srgbClr val="00CCFF">
                <a:gamma/>
                <a:shade val="60000"/>
                <a:invGamma/>
              </a:srgbClr>
            </a:prstShdw>
          </a:effectLst>
        </p:spPr>
        <p:txBody>
          <a:bodyPr/>
          <a:lstStyle/>
          <a:p>
            <a:pPr algn="ctr"/>
            <a:r>
              <a:rPr lang="en-US" sz="1100" b="1" dirty="0">
                <a:solidFill>
                  <a:srgbClr val="FF0000"/>
                </a:solidFill>
                <a:latin typeface="Tahoma" panose="020B0604030504040204" pitchFamily="34" charset="0"/>
              </a:rPr>
              <a:t>4</a:t>
            </a:r>
            <a:r>
              <a:rPr lang="zh-CN" altLang="en-US" sz="1100" b="1" dirty="0">
                <a:solidFill>
                  <a:srgbClr val="FF0000"/>
                </a:solidFill>
                <a:latin typeface="Tahoma" panose="020B0604030504040204" pitchFamily="34" charset="0"/>
              </a:rPr>
              <a:t>、</a:t>
            </a:r>
            <a:r>
              <a:rPr lang="zh-CN" altLang="en-US" sz="1100" b="1" dirty="0">
                <a:solidFill>
                  <a:srgbClr val="FFFFFF"/>
                </a:solidFill>
                <a:latin typeface="Tahoma" panose="020B0604030504040204" pitchFamily="34" charset="0"/>
              </a:rPr>
              <a:t>当</a:t>
            </a:r>
            <a:r>
              <a:rPr lang="en-US" sz="1100" b="1" dirty="0" err="1">
                <a:solidFill>
                  <a:srgbClr val="FFFFFF"/>
                </a:solidFill>
                <a:latin typeface="Tahoma" panose="020B0604030504040204" pitchFamily="34" charset="0"/>
              </a:rPr>
              <a:t>WinCC</a:t>
            </a:r>
            <a:r>
              <a:rPr lang="zh-CN" altLang="en-US" sz="1100" b="1" dirty="0">
                <a:solidFill>
                  <a:srgbClr val="FFFFFF"/>
                </a:solidFill>
                <a:latin typeface="Tahoma" panose="020B0604030504040204" pitchFamily="34" charset="0"/>
              </a:rPr>
              <a:t>软件向</a:t>
            </a:r>
            <a:r>
              <a:rPr lang="en-US" sz="1100" b="1" dirty="0">
                <a:solidFill>
                  <a:srgbClr val="FFFFFF"/>
                </a:solidFill>
                <a:latin typeface="Tahoma" panose="020B0604030504040204" pitchFamily="34" charset="0"/>
              </a:rPr>
              <a:t>PCL</a:t>
            </a:r>
            <a:r>
              <a:rPr lang="zh-CN" altLang="en-US" sz="1100" b="1" dirty="0">
                <a:solidFill>
                  <a:srgbClr val="FFFFFF"/>
                </a:solidFill>
                <a:latin typeface="Tahoma" panose="020B0604030504040204" pitchFamily="34" charset="0"/>
              </a:rPr>
              <a:t>下载程序时，</a:t>
            </a:r>
            <a:r>
              <a:rPr lang="en-US" sz="1100" b="1" dirty="0" err="1">
                <a:solidFill>
                  <a:srgbClr val="FFFFFF"/>
                </a:solidFill>
                <a:latin typeface="Tahoma" panose="020B0604030504040204" pitchFamily="34" charset="0"/>
              </a:rPr>
              <a:t>Stuxnet</a:t>
            </a:r>
            <a:r>
              <a:rPr lang="zh-CN" altLang="en-US" sz="1100" b="1" dirty="0">
                <a:solidFill>
                  <a:srgbClr val="FFFFFF"/>
                </a:solidFill>
                <a:latin typeface="Tahoma" panose="020B0604030504040204" pitchFamily="34" charset="0"/>
              </a:rPr>
              <a:t>会向要下载的程序中注入一段代程（数据块</a:t>
            </a:r>
            <a:r>
              <a:rPr lang="en-US" sz="1100" b="1" dirty="0">
                <a:solidFill>
                  <a:srgbClr val="FFFFFF"/>
                </a:solidFill>
                <a:latin typeface="Times New Roman" panose="02020603050405020304"/>
              </a:rPr>
              <a:t>—</a:t>
            </a:r>
            <a:r>
              <a:rPr lang="en-US" sz="1100" b="1" dirty="0">
                <a:solidFill>
                  <a:srgbClr val="FFFFFF"/>
                </a:solidFill>
                <a:latin typeface="Tahoma" panose="020B0604030504040204" pitchFamily="34" charset="0"/>
              </a:rPr>
              <a:t>DB890</a:t>
            </a:r>
            <a:r>
              <a:rPr lang="zh-CN" altLang="en-US" sz="1100" b="1" dirty="0">
                <a:solidFill>
                  <a:srgbClr val="FFFFFF"/>
                </a:solidFill>
                <a:latin typeface="Tahoma" panose="020B0604030504040204" pitchFamily="34" charset="0"/>
              </a:rPr>
              <a:t>）。</a:t>
            </a:r>
          </a:p>
        </p:txBody>
      </p:sp>
      <p:sp>
        <p:nvSpPr>
          <p:cNvPr id="18460" name="AutoShape 28"/>
          <p:cNvSpPr>
            <a:spLocks noChangeArrowheads="1"/>
          </p:cNvSpPr>
          <p:nvPr/>
        </p:nvSpPr>
        <p:spPr bwMode="auto">
          <a:xfrm>
            <a:off x="4284663" y="6137275"/>
            <a:ext cx="4032250" cy="720725"/>
          </a:xfrm>
          <a:prstGeom prst="wedgeRoundRectCallout">
            <a:avLst>
              <a:gd name="adj1" fmla="val -3662"/>
              <a:gd name="adj2" fmla="val -323569"/>
              <a:gd name="adj3" fmla="val 16667"/>
            </a:avLst>
          </a:prstGeom>
          <a:solidFill>
            <a:srgbClr val="00CCFF"/>
          </a:solidFill>
          <a:ln w="9525">
            <a:noFill/>
            <a:miter lim="800000"/>
          </a:ln>
          <a:effectLst>
            <a:prstShdw prst="shdw17" dist="17961" dir="2700000">
              <a:srgbClr val="00CCFF">
                <a:gamma/>
                <a:shade val="60000"/>
                <a:invGamma/>
              </a:srgbClr>
            </a:prstShdw>
          </a:effectLst>
        </p:spPr>
        <p:txBody>
          <a:bodyPr/>
          <a:lstStyle/>
          <a:p>
            <a:pPr algn="ctr"/>
            <a:r>
              <a:rPr lang="en-US" sz="1200" b="1" dirty="0">
                <a:solidFill>
                  <a:srgbClr val="FF0000"/>
                </a:solidFill>
                <a:latin typeface="Tahoma" panose="020B0604030504040204" pitchFamily="34" charset="0"/>
              </a:rPr>
              <a:t>5</a:t>
            </a:r>
            <a:r>
              <a:rPr lang="zh-CN" altLang="en-US" sz="1200" b="1" dirty="0">
                <a:solidFill>
                  <a:srgbClr val="FF0000"/>
                </a:solidFill>
                <a:latin typeface="Tahoma" panose="020B0604030504040204" pitchFamily="34" charset="0"/>
              </a:rPr>
              <a:t>、</a:t>
            </a:r>
            <a:r>
              <a:rPr lang="zh-CN" altLang="en-US" sz="1200" b="1" dirty="0">
                <a:solidFill>
                  <a:srgbClr val="FFFFFF"/>
                </a:solidFill>
                <a:latin typeface="Tahoma" panose="020B0604030504040204" pitchFamily="34" charset="0"/>
              </a:rPr>
              <a:t>当</a:t>
            </a:r>
            <a:r>
              <a:rPr lang="en-US" sz="1200" b="1" dirty="0">
                <a:solidFill>
                  <a:srgbClr val="FFFFFF"/>
                </a:solidFill>
                <a:latin typeface="Tahoma" panose="020B0604030504040204" pitchFamily="34" charset="0"/>
              </a:rPr>
              <a:t>PCL</a:t>
            </a:r>
            <a:r>
              <a:rPr lang="zh-CN" altLang="en-US" sz="1200" b="1" dirty="0">
                <a:solidFill>
                  <a:srgbClr val="FFFFFF"/>
                </a:solidFill>
                <a:latin typeface="Tahoma" panose="020B0604030504040204" pitchFamily="34" charset="0"/>
              </a:rPr>
              <a:t>系统运行后，</a:t>
            </a:r>
            <a:r>
              <a:rPr lang="en-US" sz="1200" b="1" dirty="0" err="1">
                <a:solidFill>
                  <a:srgbClr val="FFFFFF"/>
                </a:solidFill>
                <a:latin typeface="Tahoma" panose="020B0604030504040204" pitchFamily="34" charset="0"/>
              </a:rPr>
              <a:t>Stuxnet</a:t>
            </a:r>
            <a:r>
              <a:rPr lang="zh-CN" altLang="en-US" sz="1200" b="1" dirty="0">
                <a:solidFill>
                  <a:srgbClr val="FFFFFF"/>
                </a:solidFill>
                <a:latin typeface="Tahoma" panose="020B0604030504040204" pitchFamily="34" charset="0"/>
              </a:rPr>
              <a:t>可以会监测并向这个模块里写入数据，以根据情况和需求实时改变</a:t>
            </a:r>
            <a:r>
              <a:rPr lang="en-US" sz="1200" b="1" dirty="0">
                <a:solidFill>
                  <a:srgbClr val="FFFFFF"/>
                </a:solidFill>
                <a:latin typeface="Tahoma" panose="020B0604030504040204" pitchFamily="34" charset="0"/>
              </a:rPr>
              <a:t>PLC</a:t>
            </a:r>
            <a:r>
              <a:rPr lang="zh-CN" altLang="en-US" sz="1200" b="1" dirty="0">
                <a:solidFill>
                  <a:srgbClr val="FFFFFF"/>
                </a:solidFill>
                <a:latin typeface="Tahoma" panose="020B0604030504040204" pitchFamily="34" charset="0"/>
              </a:rPr>
              <a:t>的原有控制流程，致使整个系统出现完全事故。</a:t>
            </a:r>
            <a:endParaRPr lang="en-US" sz="1200" b="1" dirty="0">
              <a:solidFill>
                <a:srgbClr val="FFFFFF"/>
              </a:solidFill>
              <a:latin typeface="Tahoma" panose="020B0604030504040204" pitchFamily="34" charset="0"/>
            </a:endParaRPr>
          </a:p>
        </p:txBody>
      </p:sp>
      <p:pic>
        <p:nvPicPr>
          <p:cNvPr id="18461" name="Picture 29"/>
          <p:cNvPicPr>
            <a:picLocks noChangeAspect="1" noChangeArrowheads="1"/>
          </p:cNvPicPr>
          <p:nvPr/>
        </p:nvPicPr>
        <p:blipFill>
          <a:blip r:embed="rId4" cstate="print"/>
          <a:srcRect/>
          <a:stretch>
            <a:fillRect/>
          </a:stretch>
        </p:blipFill>
        <p:spPr bwMode="auto">
          <a:xfrm>
            <a:off x="323850" y="3800475"/>
            <a:ext cx="3816350" cy="2901950"/>
          </a:xfrm>
          <a:prstGeom prst="rect">
            <a:avLst/>
          </a:prstGeom>
          <a:noFill/>
          <a:ln w="9525">
            <a:noFill/>
            <a:miter lim="800000"/>
            <a:headEnd/>
            <a:tailEnd/>
          </a:ln>
        </p:spPr>
      </p:pic>
      <p:sp>
        <p:nvSpPr>
          <p:cNvPr id="18462" name="Rectangle 30"/>
          <p:cNvSpPr>
            <a:spLocks noChangeArrowheads="1"/>
          </p:cNvSpPr>
          <p:nvPr/>
        </p:nvSpPr>
        <p:spPr bwMode="auto">
          <a:xfrm>
            <a:off x="2267744" y="0"/>
            <a:ext cx="6121400" cy="517525"/>
          </a:xfrm>
          <a:prstGeom prst="rect">
            <a:avLst/>
          </a:prstGeom>
          <a:noFill/>
          <a:ln w="9525">
            <a:noFill/>
            <a:miter lim="800000"/>
          </a:ln>
          <a:effectLst/>
        </p:spPr>
        <p:txBody>
          <a:bodyPr anchor="b"/>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800" noProof="0" dirty="0" smtClean="0">
                <a:ln>
                  <a:noFill/>
                </a:ln>
                <a:effectLst/>
                <a:uLnTx/>
                <a:uFillTx/>
                <a:latin typeface="+mn-ea"/>
                <a:ea typeface="黑体" panose="02010609060101010101" pitchFamily="2" charset="-122"/>
                <a:cs typeface="+mj-cs"/>
                <a:sym typeface="+mn-ea"/>
              </a:rPr>
              <a:t>伊朗核电站</a:t>
            </a:r>
            <a:r>
              <a:rPr lang="en-US" altLang="zh-CN" sz="2800" noProof="0" dirty="0" err="1" smtClean="0">
                <a:ln>
                  <a:noFill/>
                </a:ln>
                <a:effectLst/>
                <a:uLnTx/>
                <a:uFillTx/>
                <a:latin typeface="+mn-ea"/>
                <a:ea typeface="黑体" panose="02010609060101010101" pitchFamily="2" charset="-122"/>
                <a:cs typeface="+mj-cs"/>
                <a:sym typeface="+mn-ea"/>
              </a:rPr>
              <a:t>Stuxnet</a:t>
            </a:r>
            <a:r>
              <a:rPr lang="zh-CN" altLang="en-US" sz="2800" noProof="0" dirty="0" smtClean="0">
                <a:ln>
                  <a:noFill/>
                </a:ln>
                <a:effectLst/>
                <a:uLnTx/>
                <a:uFillTx/>
                <a:latin typeface="+mn-ea"/>
                <a:ea typeface="黑体" panose="02010609060101010101" pitchFamily="2" charset="-122"/>
                <a:cs typeface="+mj-cs"/>
                <a:sym typeface="+mn-ea"/>
              </a:rPr>
              <a:t>病毒</a:t>
            </a:r>
            <a:r>
              <a:rPr lang="zh-CN" altLang="en-US" sz="2800" noProof="0" dirty="0">
                <a:ln>
                  <a:noFill/>
                </a:ln>
                <a:effectLst/>
                <a:uLnTx/>
                <a:uFillTx/>
                <a:latin typeface="+mn-ea"/>
                <a:ea typeface="黑体" panose="02010609060101010101" pitchFamily="2" charset="-122"/>
                <a:cs typeface="+mj-cs"/>
                <a:sym typeface="+mn-ea"/>
              </a:rPr>
              <a:t>事件</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blinds(horizontal)">
                                      <p:cBhvr>
                                        <p:cTn id="7" dur="500"/>
                                        <p:tgtEl>
                                          <p:spTgt spid="18436"/>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8461"/>
                                        </p:tgtEl>
                                        <p:attrNameLst>
                                          <p:attrName>style.visibility</p:attrName>
                                        </p:attrNameLst>
                                      </p:cBhvr>
                                      <p:to>
                                        <p:strVal val="visible"/>
                                      </p:to>
                                    </p:set>
                                    <p:animEffect transition="in" filter="strips(downRight)">
                                      <p:cBhvr>
                                        <p:cTn id="11" dur="500"/>
                                        <p:tgtEl>
                                          <p:spTgt spid="1846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454"/>
                                        </p:tgtEl>
                                        <p:attrNameLst>
                                          <p:attrName>style.visibility</p:attrName>
                                        </p:attrNameLst>
                                      </p:cBhvr>
                                      <p:to>
                                        <p:strVal val="visible"/>
                                      </p:to>
                                    </p:set>
                                  </p:childTnLst>
                                </p:cTn>
                              </p:par>
                            </p:childTnLst>
                          </p:cTn>
                        </p:par>
                        <p:par>
                          <p:cTn id="16" fill="hold">
                            <p:stCondLst>
                              <p:cond delay="0"/>
                            </p:stCondLst>
                            <p:childTnLst>
                              <p:par>
                                <p:cTn id="17" presetID="3" presetClass="entr" presetSubtype="10" fill="hold" grpId="0" nodeType="afterEffect">
                                  <p:stCondLst>
                                    <p:cond delay="0"/>
                                  </p:stCondLst>
                                  <p:childTnLst>
                                    <p:set>
                                      <p:cBhvr>
                                        <p:cTn id="18" dur="1" fill="hold">
                                          <p:stCondLst>
                                            <p:cond delay="0"/>
                                          </p:stCondLst>
                                        </p:cTn>
                                        <p:tgtEl>
                                          <p:spTgt spid="18447"/>
                                        </p:tgtEl>
                                        <p:attrNameLst>
                                          <p:attrName>style.visibility</p:attrName>
                                        </p:attrNameLst>
                                      </p:cBhvr>
                                      <p:to>
                                        <p:strVal val="visible"/>
                                      </p:to>
                                    </p:set>
                                    <p:animEffect transition="in" filter="blinds(horizontal)">
                                      <p:cBhvr>
                                        <p:cTn id="19" dur="500"/>
                                        <p:tgtEl>
                                          <p:spTgt spid="18447"/>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8436"/>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846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grpId="0" nodeType="clickEffect">
                                  <p:stCondLst>
                                    <p:cond delay="0"/>
                                  </p:stCondLst>
                                  <p:childTnLst>
                                    <p:set>
                                      <p:cBhvr>
                                        <p:cTn id="27" dur="1" fill="hold">
                                          <p:stCondLst>
                                            <p:cond delay="0"/>
                                          </p:stCondLst>
                                        </p:cTn>
                                        <p:tgtEl>
                                          <p:spTgt spid="18450"/>
                                        </p:tgtEl>
                                        <p:attrNameLst>
                                          <p:attrName>style.visibility</p:attrName>
                                        </p:attrNameLst>
                                      </p:cBhvr>
                                      <p:to>
                                        <p:strVal val="visible"/>
                                      </p:to>
                                    </p:set>
                                    <p:animEffect transition="in" filter="strips(upRight)">
                                      <p:cBhvr>
                                        <p:cTn id="28" dur="500"/>
                                        <p:tgtEl>
                                          <p:spTgt spid="18450"/>
                                        </p:tgtEl>
                                      </p:cBhvr>
                                    </p:animEffect>
                                  </p:childTnLst>
                                </p:cTn>
                              </p:par>
                            </p:childTnLst>
                          </p:cTn>
                        </p:par>
                        <p:par>
                          <p:cTn id="29" fill="hold">
                            <p:stCondLst>
                              <p:cond delay="500"/>
                            </p:stCondLst>
                            <p:childTnLst>
                              <p:par>
                                <p:cTn id="30" presetID="18" presetClass="entr" presetSubtype="12" fill="hold" grpId="0" nodeType="afterEffect">
                                  <p:stCondLst>
                                    <p:cond delay="0"/>
                                  </p:stCondLst>
                                  <p:childTnLst>
                                    <p:set>
                                      <p:cBhvr>
                                        <p:cTn id="31" dur="1" fill="hold">
                                          <p:stCondLst>
                                            <p:cond delay="0"/>
                                          </p:stCondLst>
                                        </p:cTn>
                                        <p:tgtEl>
                                          <p:spTgt spid="18448"/>
                                        </p:tgtEl>
                                        <p:attrNameLst>
                                          <p:attrName>style.visibility</p:attrName>
                                        </p:attrNameLst>
                                      </p:cBhvr>
                                      <p:to>
                                        <p:strVal val="visible"/>
                                      </p:to>
                                    </p:set>
                                    <p:animEffect transition="in" filter="strips(downLeft)">
                                      <p:cBhvr>
                                        <p:cTn id="32" dur="500"/>
                                        <p:tgtEl>
                                          <p:spTgt spid="18448"/>
                                        </p:tgtEl>
                                      </p:cBhvr>
                                    </p:animEffect>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1845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45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451"/>
                                        </p:tgtEl>
                                        <p:attrNameLst>
                                          <p:attrName>style.visibility</p:attrName>
                                        </p:attrNameLst>
                                      </p:cBhvr>
                                      <p:to>
                                        <p:strVal val="visible"/>
                                      </p:to>
                                    </p:set>
                                  </p:childTnLst>
                                </p:cTn>
                              </p:par>
                            </p:childTnLst>
                          </p:cTn>
                        </p:par>
                        <p:par>
                          <p:cTn id="40" fill="hold">
                            <p:stCondLst>
                              <p:cond delay="1000"/>
                            </p:stCondLst>
                            <p:childTnLst>
                              <p:par>
                                <p:cTn id="41" presetID="18" presetClass="entr" presetSubtype="6" fill="hold" grpId="0" nodeType="afterEffect">
                                  <p:stCondLst>
                                    <p:cond delay="0"/>
                                  </p:stCondLst>
                                  <p:childTnLst>
                                    <p:set>
                                      <p:cBhvr>
                                        <p:cTn id="42" dur="1" fill="hold">
                                          <p:stCondLst>
                                            <p:cond delay="0"/>
                                          </p:stCondLst>
                                        </p:cTn>
                                        <p:tgtEl>
                                          <p:spTgt spid="18449"/>
                                        </p:tgtEl>
                                        <p:attrNameLst>
                                          <p:attrName>style.visibility</p:attrName>
                                        </p:attrNameLst>
                                      </p:cBhvr>
                                      <p:to>
                                        <p:strVal val="visible"/>
                                      </p:to>
                                    </p:set>
                                    <p:animEffect transition="in" filter="strips(downRight)">
                                      <p:cBhvr>
                                        <p:cTn id="43" dur="500"/>
                                        <p:tgtEl>
                                          <p:spTgt spid="18449"/>
                                        </p:tgtEl>
                                      </p:cBhvr>
                                    </p:animEffect>
                                  </p:childTnLst>
                                </p:cTn>
                              </p:par>
                            </p:childTnLst>
                          </p:cTn>
                        </p:par>
                        <p:par>
                          <p:cTn id="44" fill="hold">
                            <p:stCondLst>
                              <p:cond delay="1500"/>
                            </p:stCondLst>
                            <p:childTnLst>
                              <p:par>
                                <p:cTn id="45" presetID="1" presetClass="entr" presetSubtype="0" fill="hold" nodeType="afterEffect">
                                  <p:stCondLst>
                                    <p:cond delay="0"/>
                                  </p:stCondLst>
                                  <p:childTnLst>
                                    <p:set>
                                      <p:cBhvr>
                                        <p:cTn id="46" dur="1" fill="hold">
                                          <p:stCondLst>
                                            <p:cond delay="0"/>
                                          </p:stCondLst>
                                        </p:cTn>
                                        <p:tgtEl>
                                          <p:spTgt spid="184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4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4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8458"/>
                                        </p:tgtEl>
                                        <p:attrNameLst>
                                          <p:attrName>style.visibility</p:attrName>
                                        </p:attrNameLst>
                                      </p:cBhvr>
                                      <p:to>
                                        <p:strVal val="visible"/>
                                      </p:to>
                                    </p:set>
                                    <p:animEffect transition="in" filter="blinds(horizontal)">
                                      <p:cBhvr>
                                        <p:cTn id="55" dur="500"/>
                                        <p:tgtEl>
                                          <p:spTgt spid="18458"/>
                                        </p:tgtEl>
                                      </p:cBhvr>
                                    </p:animEffect>
                                  </p:childTnLst>
                                </p:cTn>
                              </p:par>
                              <p:par>
                                <p:cTn id="56" presetID="1" presetClass="exit" presetSubtype="0" fill="hold" grpId="1" nodeType="withEffect">
                                  <p:stCondLst>
                                    <p:cond delay="0"/>
                                  </p:stCondLst>
                                  <p:childTnLst>
                                    <p:set>
                                      <p:cBhvr>
                                        <p:cTn id="57" dur="1" fill="hold">
                                          <p:stCondLst>
                                            <p:cond delay="0"/>
                                          </p:stCondLst>
                                        </p:cTn>
                                        <p:tgtEl>
                                          <p:spTgt spid="18447"/>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8450"/>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8449"/>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844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8459"/>
                                        </p:tgtEl>
                                        <p:attrNameLst>
                                          <p:attrName>style.visibility</p:attrName>
                                        </p:attrNameLst>
                                      </p:cBhvr>
                                      <p:to>
                                        <p:strVal val="visible"/>
                                      </p:to>
                                    </p:set>
                                    <p:animEffect transition="in" filter="blinds(horizontal)">
                                      <p:cBhvr>
                                        <p:cTn id="68" dur="500"/>
                                        <p:tgtEl>
                                          <p:spTgt spid="18459"/>
                                        </p:tgtEl>
                                      </p:cBhvr>
                                    </p:animEffect>
                                  </p:childTnLst>
                                </p:cTn>
                              </p:par>
                              <p:par>
                                <p:cTn id="69" presetID="1" presetClass="exit" presetSubtype="0" fill="hold" grpId="1" nodeType="withEffect">
                                  <p:stCondLst>
                                    <p:cond delay="0"/>
                                  </p:stCondLst>
                                  <p:childTnLst>
                                    <p:set>
                                      <p:cBhvr>
                                        <p:cTn id="70" dur="1" fill="hold">
                                          <p:stCondLst>
                                            <p:cond delay="0"/>
                                          </p:stCondLst>
                                        </p:cTn>
                                        <p:tgtEl>
                                          <p:spTgt spid="1845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strips(downRight)">
                                      <p:cBhvr>
                                        <p:cTn id="75" dur="500"/>
                                        <p:tgtEl>
                                          <p:spTgt spid="3"/>
                                        </p:tgtEl>
                                      </p:cBhvr>
                                    </p:animEffect>
                                  </p:childTnLst>
                                </p:cTn>
                              </p:par>
                            </p:childTnLst>
                          </p:cTn>
                        </p:par>
                        <p:par>
                          <p:cTn id="76" fill="hold">
                            <p:stCondLst>
                              <p:cond delay="500"/>
                            </p:stCondLst>
                            <p:childTnLst>
                              <p:par>
                                <p:cTn id="77" presetID="18" presetClass="entr" presetSubtype="12" fill="hold" nodeType="after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strips(downLeft)">
                                      <p:cBhvr>
                                        <p:cTn id="79" dur="1000"/>
                                        <p:tgtEl>
                                          <p:spTgt spid="2"/>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18460"/>
                                        </p:tgtEl>
                                        <p:attrNameLst>
                                          <p:attrName>style.visibility</p:attrName>
                                        </p:attrNameLst>
                                      </p:cBhvr>
                                      <p:to>
                                        <p:strVal val="visible"/>
                                      </p:to>
                                    </p:set>
                                    <p:animEffect transition="in" filter="blinds(horizontal)">
                                      <p:cBhvr>
                                        <p:cTn id="84" dur="500"/>
                                        <p:tgtEl>
                                          <p:spTgt spid="18460"/>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18459"/>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ldLvl="0" animBg="1" autoUpdateAnimBg="0"/>
      <p:bldP spid="18436" grpId="1" bldLvl="0" animBg="1" autoUpdateAnimBg="0"/>
      <p:bldP spid="18447" grpId="0" bldLvl="0" animBg="1" autoUpdateAnimBg="0"/>
      <p:bldP spid="18447" grpId="1" bldLvl="0" animBg="1" autoUpdateAnimBg="0"/>
      <p:bldP spid="18448" grpId="0" bldLvl="0" animBg="1"/>
      <p:bldP spid="18448" grpId="1" bldLvl="0" animBg="1"/>
      <p:bldP spid="18449" grpId="0" bldLvl="0" animBg="1"/>
      <p:bldP spid="18449" grpId="1" bldLvl="0" animBg="1"/>
      <p:bldP spid="18450" grpId="0" bldLvl="0" animBg="1"/>
      <p:bldP spid="18450" grpId="1" bldLvl="0" animBg="1"/>
      <p:bldP spid="18458" grpId="0" bldLvl="0" animBg="1" autoUpdateAnimBg="0"/>
      <p:bldP spid="18458" grpId="1" bldLvl="0" animBg="1" autoUpdateAnimBg="0"/>
      <p:bldP spid="18459" grpId="0" bldLvl="0" animBg="1" autoUpdateAnimBg="0"/>
      <p:bldP spid="18459" grpId="1" bldLvl="0" animBg="1" autoUpdateAnimBg="0"/>
      <p:bldP spid="18460" grpId="0" bldLvl="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1116013" y="115888"/>
            <a:ext cx="7243763" cy="604838"/>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0" i="0" u="none" strike="noStrike" kern="1200" cap="none" spc="0" normalizeH="0" baseline="0" noProof="0" dirty="0" smtClean="0">
                <a:ln>
                  <a:noFill/>
                </a:ln>
                <a:solidFill>
                  <a:schemeClr val="tx1"/>
                </a:solidFill>
                <a:effectLst/>
                <a:uLnTx/>
                <a:uFillTx/>
                <a:latin typeface="+mn-ea"/>
                <a:ea typeface="黑体" panose="02010609060101010101" pitchFamily="2" charset="-122"/>
                <a:cs typeface="+mj-cs"/>
              </a:rPr>
              <a:t>伊朗核电站</a:t>
            </a:r>
            <a:r>
              <a:rPr kumimoji="0" lang="en-US" altLang="zh-CN" sz="4000" b="0" i="0" u="none" strike="noStrike" kern="1200" cap="none" spc="0" normalizeH="0" baseline="0" noProof="0" dirty="0" err="1" smtClean="0">
                <a:ln>
                  <a:noFill/>
                </a:ln>
                <a:solidFill>
                  <a:schemeClr val="tx1"/>
                </a:solidFill>
                <a:effectLst/>
                <a:uLnTx/>
                <a:uFillTx/>
                <a:latin typeface="+mn-ea"/>
                <a:ea typeface="黑体" panose="02010609060101010101" pitchFamily="2" charset="-122"/>
                <a:cs typeface="+mj-cs"/>
              </a:rPr>
              <a:t>Stuxnet</a:t>
            </a:r>
            <a:r>
              <a:rPr kumimoji="0" lang="zh-CN" altLang="en-US" sz="4000" b="0" i="0" u="none" strike="noStrike" kern="1200" cap="none" spc="0" normalizeH="0" baseline="0" noProof="0" dirty="0" smtClean="0">
                <a:ln>
                  <a:noFill/>
                </a:ln>
                <a:solidFill>
                  <a:schemeClr val="tx1"/>
                </a:solidFill>
                <a:effectLst/>
                <a:uLnTx/>
                <a:uFillTx/>
                <a:latin typeface="+mn-ea"/>
                <a:ea typeface="黑体" panose="02010609060101010101" pitchFamily="2" charset="-122"/>
                <a:cs typeface="+mj-cs"/>
              </a:rPr>
              <a:t>病毒</a:t>
            </a:r>
            <a:r>
              <a:rPr kumimoji="0" lang="zh-CN" altLang="en-US" sz="4000" b="0" i="0" u="none" strike="noStrike" kern="1200" cap="none" spc="0" normalizeH="0" baseline="0" noProof="0" dirty="0">
                <a:ln>
                  <a:noFill/>
                </a:ln>
                <a:solidFill>
                  <a:schemeClr val="tx1"/>
                </a:solidFill>
                <a:effectLst/>
                <a:uLnTx/>
                <a:uFillTx/>
                <a:latin typeface="+mn-ea"/>
                <a:ea typeface="黑体" panose="02010609060101010101" pitchFamily="2" charset="-122"/>
                <a:cs typeface="+mj-cs"/>
              </a:rPr>
              <a:t>事件</a:t>
            </a:r>
            <a:endParaRPr kumimoji="0" lang="zh-CN" altLang="en-US" sz="40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j-cs"/>
            </a:endParaRPr>
          </a:p>
        </p:txBody>
      </p:sp>
      <p:sp>
        <p:nvSpPr>
          <p:cNvPr id="2" name="矩形 1"/>
          <p:cNvSpPr/>
          <p:nvPr/>
        </p:nvSpPr>
        <p:spPr>
          <a:xfrm>
            <a:off x="971550" y="981075"/>
            <a:ext cx="4464050" cy="458587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病毒特点：</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0" lang="zh-CN" altLang="en-US" sz="20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针对</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特定场景</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lang="zh-CN" altLang="en-US" sz="2000" dirty="0">
                <a:latin typeface="微软雅黑" panose="020B0503020204020204" pitchFamily="34" charset="-122"/>
                <a:ea typeface="微软雅黑" panose="020B0503020204020204" pitchFamily="34" charset="-122"/>
              </a:rPr>
              <a:t>结构复杂，隐藏、掩饰手段高明</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lang="zh-CN" altLang="en-US" sz="2000" dirty="0">
                <a:latin typeface="微软雅黑" panose="020B0503020204020204" pitchFamily="34" charset="-122"/>
                <a:ea typeface="微软雅黑" panose="020B0503020204020204" pitchFamily="34" charset="-122"/>
              </a:rPr>
              <a:t>多种伪装，盗用数字签名，逃避查杀，同时</a:t>
            </a:r>
            <a:r>
              <a:rPr lang="zh-CN" altLang="en-US" sz="2000" dirty="0">
                <a:solidFill>
                  <a:srgbClr val="FF0000"/>
                </a:solidFill>
                <a:latin typeface="微软雅黑" panose="020B0503020204020204" pitchFamily="34" charset="-122"/>
                <a:ea typeface="微软雅黑" panose="020B0503020204020204" pitchFamily="34" charset="-122"/>
              </a:rPr>
              <a:t>利用多个</a:t>
            </a:r>
            <a:r>
              <a:rPr lang="en-US" altLang="zh-CN" sz="2000" dirty="0">
                <a:solidFill>
                  <a:srgbClr val="FF0000"/>
                </a:solidFill>
                <a:latin typeface="微软雅黑" panose="020B0503020204020204" pitchFamily="34" charset="-122"/>
                <a:ea typeface="微软雅黑" panose="020B0503020204020204" pitchFamily="34" charset="-122"/>
              </a:rPr>
              <a:t>0day</a:t>
            </a:r>
            <a:r>
              <a:rPr lang="zh-CN" altLang="en-US" sz="2000" dirty="0">
                <a:solidFill>
                  <a:srgbClr val="FF0000"/>
                </a:solidFill>
                <a:latin typeface="微软雅黑" panose="020B0503020204020204" pitchFamily="34" charset="-122"/>
                <a:ea typeface="微软雅黑" panose="020B0503020204020204" pitchFamily="34" charset="-122"/>
              </a:rPr>
              <a:t>漏洞</a:t>
            </a:r>
            <a:r>
              <a:rPr lang="zh-CN" altLang="en-US" sz="2000" dirty="0">
                <a:latin typeface="微软雅黑" panose="020B0503020204020204" pitchFamily="34" charset="-122"/>
                <a:ea typeface="微软雅黑" panose="020B0503020204020204" pitchFamily="34" charset="-122"/>
              </a:rPr>
              <a:t>，不惜代价；</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个已知和未知漏洞，其中至少</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a:t>
            </a:r>
            <a:r>
              <a:rPr lang="en-US" altLang="zh-CN" sz="2000" dirty="0">
                <a:latin typeface="微软雅黑" panose="020B0503020204020204" pitchFamily="34" charset="-122"/>
                <a:ea typeface="微软雅黑" panose="020B0503020204020204" pitchFamily="34" charset="-122"/>
              </a:rPr>
              <a:t>0day</a:t>
            </a:r>
            <a:r>
              <a:rPr lang="zh-CN" altLang="en-US" sz="2000" dirty="0">
                <a:latin typeface="微软雅黑" panose="020B0503020204020204" pitchFamily="34" charset="-122"/>
                <a:ea typeface="微软雅黑" panose="020B0503020204020204" pitchFamily="34" charset="-122"/>
              </a:rPr>
              <a:t>漏洞（其中五个</a:t>
            </a:r>
            <a:r>
              <a:rPr lang="en-US" altLang="zh-CN" sz="2000" dirty="0">
                <a:latin typeface="微软雅黑" panose="020B0503020204020204" pitchFamily="34" charset="-122"/>
                <a:ea typeface="微软雅黑" panose="020B0503020204020204" pitchFamily="34" charset="-122"/>
              </a:rPr>
              <a:t>windows</a:t>
            </a:r>
            <a:r>
              <a:rPr lang="zh-CN" altLang="en-US" sz="2000" dirty="0">
                <a:latin typeface="微软雅黑" panose="020B0503020204020204" pitchFamily="34" charset="-122"/>
                <a:ea typeface="微软雅黑" panose="020B0503020204020204" pitchFamily="34" charset="-122"/>
              </a:rPr>
              <a:t>系统漏洞和</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个西门子</a:t>
            </a:r>
            <a:r>
              <a:rPr lang="en-US" altLang="zh-CN" sz="2000" dirty="0">
                <a:latin typeface="微软雅黑" panose="020B0503020204020204" pitchFamily="34" charset="-122"/>
                <a:ea typeface="微软雅黑" panose="020B0503020204020204" pitchFamily="34" charset="-122"/>
              </a:rPr>
              <a:t>SIMATIC </a:t>
            </a:r>
            <a:r>
              <a:rPr lang="en-US" altLang="zh-CN" sz="2000" dirty="0" err="1">
                <a:latin typeface="微软雅黑" panose="020B0503020204020204" pitchFamily="34" charset="-122"/>
                <a:ea typeface="微软雅黑" panose="020B0503020204020204" pitchFamily="34" charset="-122"/>
              </a:rPr>
              <a:t>WinCC</a:t>
            </a:r>
            <a:r>
              <a:rPr lang="zh-CN" altLang="en-US" sz="2000" dirty="0">
                <a:latin typeface="微软雅黑" panose="020B0503020204020204" pitchFamily="34" charset="-122"/>
                <a:ea typeface="微软雅黑" panose="020B0503020204020204" pitchFamily="34" charset="-122"/>
              </a:rPr>
              <a:t>漏洞）；</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lang="zh-CN" altLang="en-US" sz="2000" dirty="0">
                <a:latin typeface="微软雅黑" panose="020B0503020204020204" pitchFamily="34" charset="-122"/>
                <a:ea typeface="微软雅黑" panose="020B0503020204020204" pitchFamily="34" charset="-122"/>
              </a:rPr>
              <a:t>修改</a:t>
            </a:r>
            <a:r>
              <a:rPr lang="en-US" altLang="zh-CN" sz="2000" dirty="0">
                <a:latin typeface="微软雅黑" panose="020B0503020204020204" pitchFamily="34" charset="-122"/>
                <a:ea typeface="微软雅黑" panose="020B0503020204020204" pitchFamily="34" charset="-122"/>
              </a:rPr>
              <a:t>PLC</a:t>
            </a:r>
            <a:r>
              <a:rPr lang="zh-CN" altLang="en-US" sz="2000" dirty="0">
                <a:latin typeface="微软雅黑" panose="020B0503020204020204" pitchFamily="34" charset="-122"/>
                <a:ea typeface="微软雅黑" panose="020B0503020204020204" pitchFamily="34" charset="-122"/>
              </a:rPr>
              <a:t>的程序逻辑，造成物理过程的故障；</a:t>
            </a:r>
          </a:p>
          <a:p>
            <a:pPr marL="342900" lvl="0" indent="-342900">
              <a:buFont typeface="Wingdings" panose="05000000000000000000" pitchFamily="2" charset="2"/>
              <a:buChar char="n"/>
              <a:defRPr/>
            </a:pPr>
            <a:r>
              <a:rPr lang="zh-CN" altLang="en-US" sz="2000" dirty="0">
                <a:latin typeface="微软雅黑" panose="020B0503020204020204" pitchFamily="34" charset="-122"/>
                <a:ea typeface="微软雅黑" panose="020B0503020204020204" pitchFamily="34" charset="-122"/>
              </a:rPr>
              <a:t>传播途径：</a:t>
            </a:r>
            <a:r>
              <a:rPr lang="en-US" altLang="zh-CN" sz="2000" dirty="0">
                <a:solidFill>
                  <a:srgbClr val="FF0000"/>
                </a:solidFill>
                <a:latin typeface="微软雅黑" panose="020B0503020204020204" pitchFamily="34" charset="-122"/>
                <a:ea typeface="微软雅黑" panose="020B0503020204020204" pitchFamily="34" charset="-122"/>
              </a:rPr>
              <a:t>U</a:t>
            </a:r>
            <a:r>
              <a:rPr lang="zh-CN" altLang="en-US" sz="2000" dirty="0">
                <a:solidFill>
                  <a:srgbClr val="FF0000"/>
                </a:solidFill>
                <a:latin typeface="微软雅黑" panose="020B0503020204020204" pitchFamily="34" charset="-122"/>
                <a:ea typeface="微软雅黑" panose="020B0503020204020204" pitchFamily="34" charset="-122"/>
              </a:rPr>
              <a:t>盘、共享网络、</a:t>
            </a:r>
            <a:r>
              <a:rPr lang="zh-CN" altLang="en-US" sz="2000" dirty="0" smtClean="0">
                <a:solidFill>
                  <a:srgbClr val="FF0000"/>
                </a:solidFill>
                <a:latin typeface="微软雅黑" panose="020B0503020204020204" pitchFamily="34" charset="-122"/>
                <a:ea typeface="微软雅黑" panose="020B0503020204020204" pitchFamily="34" charset="-122"/>
              </a:rPr>
              <a:t>打印机</a:t>
            </a:r>
            <a:r>
              <a:rPr lang="zh-CN" altLang="en-US" sz="2000" dirty="0" smtClean="0">
                <a:latin typeface="微软雅黑" panose="020B0503020204020204" pitchFamily="34" charset="-122"/>
                <a:ea typeface="微软雅黑" panose="020B0503020204020204" pitchFamily="34" charset="-122"/>
              </a:rPr>
              <a:t>，目标明确，</a:t>
            </a:r>
            <a:endParaRPr lang="zh-CN" altLang="en-US" sz="2000" dirty="0">
              <a:latin typeface="微软雅黑" panose="020B0503020204020204" pitchFamily="34" charset="-122"/>
              <a:ea typeface="微软雅黑" panose="020B0503020204020204" pitchFamily="34" charset="-122"/>
            </a:endParaRPr>
          </a:p>
        </p:txBody>
      </p:sp>
      <p:pic>
        <p:nvPicPr>
          <p:cNvPr id="26628" name="Picture 3"/>
          <p:cNvPicPr>
            <a:picLocks noChangeAspect="1"/>
          </p:cNvPicPr>
          <p:nvPr/>
        </p:nvPicPr>
        <p:blipFill>
          <a:blip r:embed="rId3" cstate="print"/>
          <a:stretch>
            <a:fillRect/>
          </a:stretch>
        </p:blipFill>
        <p:spPr>
          <a:xfrm>
            <a:off x="5795963" y="4149725"/>
            <a:ext cx="3155950" cy="2000250"/>
          </a:xfrm>
          <a:prstGeom prst="rect">
            <a:avLst/>
          </a:prstGeom>
          <a:noFill/>
          <a:ln w="9525">
            <a:noFill/>
          </a:ln>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txBox="1"/>
          <p:nvPr/>
        </p:nvSpPr>
        <p:spPr>
          <a:xfrm>
            <a:off x="1600200" y="279400"/>
            <a:ext cx="7543800" cy="533400"/>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0" lvl="0" indent="0" eaLnBrk="1" hangingPunct="1">
              <a:spcBef>
                <a:spcPct val="0"/>
              </a:spcBef>
              <a:buNone/>
            </a:pPr>
            <a:endParaRPr lang="zh-CN" altLang="en-US" sz="2800" b="1" dirty="0">
              <a:solidFill>
                <a:srgbClr val="FFFFFF"/>
              </a:solidFill>
              <a:latin typeface="华文楷体" panose="02010600040101010101" pitchFamily="2" charset="-122"/>
              <a:ea typeface="华文楷体" panose="02010600040101010101" pitchFamily="2" charset="-122"/>
              <a:sym typeface="Arial" panose="020B0604020202020204" pitchFamily="34" charset="0"/>
            </a:endParaRPr>
          </a:p>
        </p:txBody>
      </p:sp>
      <p:sp>
        <p:nvSpPr>
          <p:cNvPr id="10" name="Content Placeholder 2"/>
          <p:cNvSpPr txBox="1"/>
          <p:nvPr/>
        </p:nvSpPr>
        <p:spPr bwMode="auto">
          <a:xfrm>
            <a:off x="1028700" y="1193800"/>
            <a:ext cx="7962900" cy="5130800"/>
          </a:xfrm>
          <a:prstGeom prst="rect">
            <a:avLst/>
          </a:prstGeom>
          <a:noFill/>
          <a:ln w="12700">
            <a:noFill/>
            <a:miter lim="800000"/>
          </a:ln>
        </p:spPr>
        <p:txBody>
          <a:bodyPr lIns="34290" tIns="34290" rIns="34290" bIns="34290"/>
          <a:lstStyle>
            <a:lvl1pPr marL="0" indent="0" algn="ctr" rtl="0" eaLnBrk="1" fontAlgn="base" hangingPunct="1">
              <a:spcBef>
                <a:spcPts val="1620"/>
              </a:spcBef>
              <a:spcAft>
                <a:spcPct val="0"/>
              </a:spcAft>
              <a:buClr>
                <a:srgbClr val="00346B"/>
              </a:buClr>
              <a:buSzPct val="125000"/>
              <a:buFont typeface="Wingdings" panose="05000000000000000000" pitchFamily="2" charset="2"/>
              <a:buNone/>
              <a:defRPr sz="1400">
                <a:solidFill>
                  <a:srgbClr val="00346B"/>
                </a:solidFill>
                <a:latin typeface="+mn-lt"/>
                <a:ea typeface="+mn-ea"/>
                <a:cs typeface="+mn-cs"/>
                <a:sym typeface="Arial" panose="020B0604020202020204" pitchFamily="34" charset="0"/>
              </a:defRPr>
            </a:lvl1pPr>
            <a:lvl2pPr marL="411480" indent="0" algn="ctr" rtl="0" eaLnBrk="1" fontAlgn="base" hangingPunct="1">
              <a:spcBef>
                <a:spcPct val="25000"/>
              </a:spcBef>
              <a:spcAft>
                <a:spcPct val="25000"/>
              </a:spcAft>
              <a:buClr>
                <a:srgbClr val="333333"/>
              </a:buClr>
              <a:buSzPct val="125000"/>
              <a:buNone/>
              <a:defRPr sz="1100">
                <a:solidFill>
                  <a:srgbClr val="333333"/>
                </a:solidFill>
                <a:latin typeface="+mn-lt"/>
                <a:ea typeface="+mn-ea"/>
                <a:cs typeface="+mn-cs"/>
                <a:sym typeface="Arial" panose="020B0604020202020204" pitchFamily="34" charset="0"/>
              </a:defRPr>
            </a:lvl2pPr>
            <a:lvl3pPr marL="822960" indent="0" algn="ctr" rtl="0" eaLnBrk="1" fontAlgn="base" hangingPunct="1">
              <a:spcBef>
                <a:spcPts val="1620"/>
              </a:spcBef>
              <a:spcAft>
                <a:spcPct val="0"/>
              </a:spcAft>
              <a:buClr>
                <a:srgbClr val="333333"/>
              </a:buClr>
              <a:buSzPct val="125000"/>
              <a:buNone/>
              <a:defRPr sz="1000">
                <a:solidFill>
                  <a:srgbClr val="333333"/>
                </a:solidFill>
                <a:latin typeface="+mn-lt"/>
                <a:ea typeface="+mn-ea"/>
                <a:cs typeface="+mn-cs"/>
                <a:sym typeface="Arial" panose="020B0604020202020204" pitchFamily="34" charset="0"/>
              </a:defRPr>
            </a:lvl3pPr>
            <a:lvl4pPr marL="1234440" indent="0" algn="ctr" rtl="0" eaLnBrk="1" fontAlgn="base" hangingPunct="1">
              <a:spcBef>
                <a:spcPts val="1620"/>
              </a:spcBef>
              <a:spcAft>
                <a:spcPct val="0"/>
              </a:spcAft>
              <a:buClr>
                <a:srgbClr val="333333"/>
              </a:buClr>
              <a:buSzPct val="125000"/>
              <a:buNone/>
              <a:defRPr sz="900">
                <a:solidFill>
                  <a:srgbClr val="333333"/>
                </a:solidFill>
                <a:latin typeface="+mn-lt"/>
                <a:ea typeface="+mn-ea"/>
                <a:cs typeface="+mn-cs"/>
                <a:sym typeface="Arial" panose="020B0604020202020204" pitchFamily="34" charset="0"/>
              </a:defRPr>
            </a:lvl4pPr>
            <a:lvl5pPr marL="164592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5pPr>
            <a:lvl6pPr marL="205740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6pPr>
            <a:lvl7pPr marL="246888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7pPr>
            <a:lvl8pPr marL="288036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8pPr>
            <a:lvl9pPr marL="3291205"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9pPr>
          </a:lstStyle>
          <a:p>
            <a:pPr marL="457200" marR="0" lvl="0" indent="-457200" algn="l" defTabSz="914400" rtl="0" eaLnBrk="1" fontAlgn="base" latinLnBrk="0" hangingPunct="1">
              <a:lnSpc>
                <a:spcPct val="100000"/>
              </a:lnSpc>
              <a:spcBef>
                <a:spcPts val="1620"/>
              </a:spcBef>
              <a:spcAft>
                <a:spcPct val="0"/>
              </a:spcAft>
              <a:buClr>
                <a:srgbClr val="C00000"/>
              </a:buClr>
              <a:buSzPct val="125000"/>
              <a:buFont typeface="Wingdings" panose="05000000000000000000" pitchFamily="2" charset="2"/>
              <a:buChar char="n"/>
              <a:defRPr/>
            </a:pPr>
            <a:r>
              <a:rPr kumimoji="0"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危害</a:t>
            </a:r>
            <a:endPar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697230" marR="0" lvl="1" indent="-285750" algn="l" defTabSz="914400" rtl="0" eaLnBrk="1" fontAlgn="base" latinLnBrk="0" hangingPunct="1">
              <a:lnSpc>
                <a:spcPct val="150000"/>
              </a:lnSpc>
              <a:spcBef>
                <a:spcPts val="0"/>
              </a:spcBef>
              <a:spcAft>
                <a:spcPts val="0"/>
              </a:spcAft>
              <a:buClr>
                <a:srgbClr val="333333"/>
              </a:buClr>
              <a:buSzPct val="125000"/>
              <a:buFont typeface="Wingdings" panose="05000000000000000000" pitchFamily="2" charset="2"/>
              <a:buChar char="§"/>
              <a:defRPr/>
            </a:pP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使得</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伊朗核计划拖后两年，</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60%</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的个人电脑感染</a:t>
            </a: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病毒；</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697230" marR="0" lvl="1" indent="-285750" algn="l" defTabSz="914400" rtl="0" eaLnBrk="1" fontAlgn="base" latinLnBrk="0" hangingPunct="1">
              <a:lnSpc>
                <a:spcPct val="150000"/>
              </a:lnSpc>
              <a:spcBef>
                <a:spcPts val="0"/>
              </a:spcBef>
              <a:spcAft>
                <a:spcPts val="0"/>
              </a:spcAft>
              <a:buClr>
                <a:srgbClr val="333333"/>
              </a:buClr>
              <a:buSzPct val="125000"/>
              <a:buFont typeface="Wingdings" panose="05000000000000000000" pitchFamily="2" charset="2"/>
              <a:buChar char="§"/>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全球超过</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45000</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个网络遭受</a:t>
            </a: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攻击；</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697230" marR="0" lvl="1" indent="-285750" algn="l" defTabSz="914400" rtl="0" eaLnBrk="1" fontAlgn="base" latinLnBrk="0" hangingPunct="1">
              <a:lnSpc>
                <a:spcPct val="150000"/>
              </a:lnSpc>
              <a:spcBef>
                <a:spcPts val="0"/>
              </a:spcBef>
              <a:spcAft>
                <a:spcPts val="0"/>
              </a:spcAft>
              <a:buClr>
                <a:srgbClr val="333333"/>
              </a:buClr>
              <a:buSzPct val="125000"/>
              <a:buFont typeface="Wingdings" panose="05000000000000000000" pitchFamily="2" charset="2"/>
              <a:buChar char="§"/>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多个行业的领军企业的工控系统受此</a:t>
            </a: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感染。</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457200" marR="0" lvl="0" indent="-457200" algn="l" defTabSz="914400" rtl="0" eaLnBrk="1" fontAlgn="base" latinLnBrk="0" hangingPunct="1">
              <a:lnSpc>
                <a:spcPct val="100000"/>
              </a:lnSpc>
              <a:spcBef>
                <a:spcPts val="0"/>
              </a:spcBef>
              <a:spcAft>
                <a:spcPct val="0"/>
              </a:spcAft>
              <a:buClr>
                <a:srgbClr val="C00000"/>
              </a:buClr>
              <a:buSzPct val="125000"/>
              <a:buFont typeface="Wingdings" panose="05000000000000000000" pitchFamily="2" charset="2"/>
              <a:buChar char="n"/>
              <a:defRPr/>
            </a:pPr>
            <a:r>
              <a:rPr kumimoji="0"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时间表</a:t>
            </a:r>
            <a:endPar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697230" marR="0" lvl="1" indent="-285750" algn="l" defTabSz="914400" rtl="0" eaLnBrk="1" fontAlgn="base" latinLnBrk="0" hangingPunct="1">
              <a:lnSpc>
                <a:spcPct val="150000"/>
              </a:lnSpc>
              <a:spcBef>
                <a:spcPts val="0"/>
              </a:spcBef>
              <a:spcAft>
                <a:spcPts val="0"/>
              </a:spcAft>
              <a:buClr>
                <a:srgbClr val="333333"/>
              </a:buClr>
              <a:buSzPct val="125000"/>
              <a:buFont typeface="Wingdings" panose="05000000000000000000" pitchFamily="2" charset="2"/>
              <a:buChar char="§"/>
              <a:defRPr/>
            </a:pP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2010</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年</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6</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月</a:t>
            </a: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，震</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网病毒首次发现，并且攻击伊朗核设备</a:t>
            </a: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成功；</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697230" marR="0" lvl="1" indent="-285750" algn="l" defTabSz="914400" rtl="0" eaLnBrk="1" fontAlgn="base" latinLnBrk="0" hangingPunct="1">
              <a:lnSpc>
                <a:spcPct val="150000"/>
              </a:lnSpc>
              <a:spcBef>
                <a:spcPts val="0"/>
              </a:spcBef>
              <a:spcAft>
                <a:spcPts val="0"/>
              </a:spcAft>
              <a:buClr>
                <a:srgbClr val="333333"/>
              </a:buClr>
              <a:buSzPct val="125000"/>
              <a:buFont typeface="Wingdings" panose="05000000000000000000" pitchFamily="2" charset="2"/>
              <a:buChar char="§"/>
              <a:defRPr/>
            </a:pP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2010</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年</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12</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月，微软推出针对</a:t>
            </a:r>
            <a:r>
              <a:rPr kumimoji="0" lang="en-US" altLang="zh-CN" sz="200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Stuxnet</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所利用的漏洞修复</a:t>
            </a: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补丁；</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697230" marR="0" lvl="1" indent="-285750" algn="l" defTabSz="914400" rtl="0" eaLnBrk="1" fontAlgn="base" latinLnBrk="0" hangingPunct="1">
              <a:lnSpc>
                <a:spcPct val="150000"/>
              </a:lnSpc>
              <a:spcBef>
                <a:spcPts val="0"/>
              </a:spcBef>
              <a:spcAft>
                <a:spcPts val="0"/>
              </a:spcAft>
              <a:buClr>
                <a:srgbClr val="333333"/>
              </a:buClr>
              <a:buSzPct val="125000"/>
              <a:buFont typeface="Wingdings" panose="05000000000000000000" pitchFamily="2" charset="2"/>
              <a:buChar char="§"/>
              <a:defRPr/>
            </a:pP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2012</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年</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7</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月，西门子公司宣布修复</a:t>
            </a:r>
            <a:r>
              <a:rPr kumimoji="0" lang="en-US" altLang="zh-CN" sz="2000" b="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Stuxnet</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利用的软件</a:t>
            </a: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漏洞。</a:t>
            </a:r>
            <a:endParaRPr kumimoji="0" lang="en-US" altLang="zh-CN"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697230" marR="0" lvl="1" indent="-285750" algn="l" defTabSz="914400" rtl="0" eaLnBrk="1" fontAlgn="base" latinLnBrk="0" hangingPunct="1">
              <a:lnSpc>
                <a:spcPct val="150000"/>
              </a:lnSpc>
              <a:spcBef>
                <a:spcPts val="0"/>
              </a:spcBef>
              <a:spcAft>
                <a:spcPts val="0"/>
              </a:spcAft>
              <a:buClr>
                <a:srgbClr val="333333"/>
              </a:buClr>
              <a:buSzPct val="125000"/>
              <a:buFont typeface="Wingdings" panose="05000000000000000000" pitchFamily="2" charset="2"/>
              <a:buChar char="§"/>
              <a:defRPr/>
            </a:pP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
                <a:srgbClr val="00346B"/>
              </a:buClr>
              <a:buSzPct val="125000"/>
              <a:buFont typeface="Wingdings" panose="05000000000000000000" pitchFamily="2" charset="2"/>
              <a:buNone/>
              <a:defRPr/>
            </a:pPr>
            <a:r>
              <a:rPr kumimoji="0" lang="zh-CN" altLang="en-US" sz="28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从</a:t>
            </a:r>
            <a:r>
              <a:rPr kumimoji="0" lang="zh-CN" altLang="en-US" sz="2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发现病毒，到发布修复补丁，一共两年多时间</a:t>
            </a:r>
            <a:endParaRPr kumimoji="0" lang="en-US" altLang="zh-CN" sz="2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
                <a:srgbClr val="00346B"/>
              </a:buClr>
              <a:buSzPct val="125000"/>
              <a:buFont typeface="Wingdings" panose="05000000000000000000" pitchFamily="2" charset="2"/>
              <a:buNone/>
              <a:defRPr/>
            </a:pPr>
            <a:endParaRPr kumimoji="0" lang="en-US" altLang="zh-CN" sz="1900" b="0" i="0" u="none" strike="noStrike" kern="1200" cap="none" spc="0" normalizeH="0" baseline="0" noProof="0" dirty="0">
              <a:ln>
                <a:noFill/>
              </a:ln>
              <a:solidFill>
                <a:srgbClr val="00346B"/>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411480" marR="0" lvl="1" indent="0" algn="l" defTabSz="914400" rtl="0" eaLnBrk="1" fontAlgn="base" latinLnBrk="0" hangingPunct="1">
              <a:lnSpc>
                <a:spcPct val="100000"/>
              </a:lnSpc>
              <a:spcBef>
                <a:spcPct val="25000"/>
              </a:spcBef>
              <a:spcAft>
                <a:spcPct val="25000"/>
              </a:spcAft>
              <a:buClr>
                <a:srgbClr val="333333"/>
              </a:buClr>
              <a:buSzPct val="125000"/>
              <a:buFontTx/>
              <a:buNone/>
              <a:defRPr/>
            </a:pPr>
            <a:endParaRPr kumimoji="0" lang="zh-CN" altLang="en-US"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7652" name="AutoShape 2" descr="Siemens Security Product"/>
          <p:cNvSpPr>
            <a:spLocks noChangeAspect="1"/>
          </p:cNvSpPr>
          <p:nvPr/>
        </p:nvSpPr>
        <p:spPr>
          <a:xfrm>
            <a:off x="155575" y="-144462"/>
            <a:ext cx="304800" cy="304800"/>
          </a:xfrm>
          <a:prstGeom prst="rect">
            <a:avLst/>
          </a:prstGeom>
          <a:noFill/>
          <a:ln w="9525">
            <a:noFill/>
          </a:ln>
        </p:spPr>
        <p:txBody>
          <a:bodyPr lIns="91439" tIns="45719" rIns="91439" bIns="45719"/>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0" lvl="0" indent="0" eaLnBrk="1" hangingPunct="1">
              <a:spcBef>
                <a:spcPct val="0"/>
              </a:spcBef>
              <a:buNone/>
            </a:pPr>
            <a:endParaRPr lang="en-US" altLang="zh-CN" dirty="0">
              <a:solidFill>
                <a:srgbClr val="000000"/>
              </a:solidFill>
              <a:latin typeface="Gill Sans"/>
              <a:ea typeface="ヒラギノ角ゴ ProN W3"/>
              <a:sym typeface="Gill Sans"/>
            </a:endParaRPr>
          </a:p>
        </p:txBody>
      </p:sp>
      <p:sp>
        <p:nvSpPr>
          <p:cNvPr id="2" name="标题 1"/>
          <p:cNvSpPr>
            <a:spLocks noGrp="1"/>
          </p:cNvSpPr>
          <p:nvPr>
            <p:ph type="title"/>
          </p:nvPr>
        </p:nvSpPr>
        <p:spPr>
          <a:xfrm>
            <a:off x="1116013" y="115888"/>
            <a:ext cx="7243763" cy="604838"/>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0" i="0" u="none" strike="noStrike" kern="1200" cap="none" spc="0" normalizeH="0" baseline="0" noProof="0" dirty="0" smtClean="0">
                <a:ln>
                  <a:noFill/>
                </a:ln>
                <a:solidFill>
                  <a:schemeClr val="tx1"/>
                </a:solidFill>
                <a:effectLst/>
                <a:uLnTx/>
                <a:uFillTx/>
                <a:latin typeface="+mn-ea"/>
                <a:ea typeface="黑体" panose="02010609060101010101" pitchFamily="2" charset="-122"/>
                <a:cs typeface="+mj-cs"/>
              </a:rPr>
              <a:t>伊朗核电站</a:t>
            </a:r>
            <a:r>
              <a:rPr kumimoji="0" lang="en-US" altLang="zh-CN" sz="4000" b="0" i="0" u="none" strike="noStrike" kern="1200" cap="none" spc="0" normalizeH="0" baseline="0" noProof="0" dirty="0" err="1" smtClean="0">
                <a:ln>
                  <a:noFill/>
                </a:ln>
                <a:solidFill>
                  <a:schemeClr val="tx1"/>
                </a:solidFill>
                <a:effectLst/>
                <a:uLnTx/>
                <a:uFillTx/>
                <a:latin typeface="+mn-ea"/>
                <a:ea typeface="黑体" panose="02010609060101010101" pitchFamily="2" charset="-122"/>
                <a:cs typeface="+mj-cs"/>
              </a:rPr>
              <a:t>Stuxnet</a:t>
            </a:r>
            <a:r>
              <a:rPr kumimoji="0" lang="zh-CN" altLang="en-US" sz="4000" b="0" i="0" u="none" strike="noStrike" kern="1200" cap="none" spc="0" normalizeH="0" baseline="0" noProof="0" dirty="0" smtClean="0">
                <a:ln>
                  <a:noFill/>
                </a:ln>
                <a:solidFill>
                  <a:schemeClr val="tx1"/>
                </a:solidFill>
                <a:effectLst/>
                <a:uLnTx/>
                <a:uFillTx/>
                <a:latin typeface="+mn-ea"/>
                <a:ea typeface="黑体" panose="02010609060101010101" pitchFamily="2" charset="-122"/>
                <a:cs typeface="+mj-cs"/>
              </a:rPr>
              <a:t>病毒事件</a:t>
            </a:r>
            <a:endParaRPr kumimoji="0" lang="zh-CN" altLang="en-US" sz="4000" b="0"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6013" y="115888"/>
            <a:ext cx="7243763" cy="604838"/>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0" i="0" u="none" strike="noStrike" kern="1200" cap="none" spc="0" normalizeH="0" baseline="0" noProof="0" dirty="0" smtClean="0">
                <a:ln>
                  <a:noFill/>
                </a:ln>
                <a:solidFill>
                  <a:schemeClr val="tx1"/>
                </a:solidFill>
                <a:effectLst/>
                <a:uLnTx/>
                <a:uFillTx/>
                <a:latin typeface="+mn-ea"/>
                <a:ea typeface="黑体" panose="02010609060101010101" pitchFamily="2" charset="-122"/>
                <a:cs typeface="+mj-cs"/>
              </a:rPr>
              <a:t>伊朗核电站</a:t>
            </a:r>
            <a:r>
              <a:rPr kumimoji="0" lang="en-US" altLang="zh-CN" sz="4000" b="0" i="0" u="none" strike="noStrike" kern="1200" cap="none" spc="0" normalizeH="0" baseline="0" noProof="0" dirty="0" err="1" smtClean="0">
                <a:ln>
                  <a:noFill/>
                </a:ln>
                <a:solidFill>
                  <a:schemeClr val="tx1"/>
                </a:solidFill>
                <a:effectLst/>
                <a:uLnTx/>
                <a:uFillTx/>
                <a:latin typeface="+mn-ea"/>
                <a:ea typeface="黑体" panose="02010609060101010101" pitchFamily="2" charset="-122"/>
                <a:cs typeface="+mj-cs"/>
              </a:rPr>
              <a:t>Stuxnet</a:t>
            </a:r>
            <a:r>
              <a:rPr kumimoji="0" lang="zh-CN" altLang="en-US" sz="4000" b="0" i="0" u="none" strike="noStrike" kern="1200" cap="none" spc="0" normalizeH="0" baseline="0" noProof="0" dirty="0" smtClean="0">
                <a:ln>
                  <a:noFill/>
                </a:ln>
                <a:solidFill>
                  <a:schemeClr val="tx1"/>
                </a:solidFill>
                <a:effectLst/>
                <a:uLnTx/>
                <a:uFillTx/>
                <a:latin typeface="+mn-ea"/>
                <a:ea typeface="黑体" panose="02010609060101010101" pitchFamily="2" charset="-122"/>
                <a:cs typeface="+mj-cs"/>
              </a:rPr>
              <a:t>病毒事件</a:t>
            </a:r>
            <a:endParaRPr kumimoji="0" lang="zh-CN" altLang="en-US" sz="4000" b="0" i="0" u="none" strike="noStrike" kern="1200" cap="none" spc="0" normalizeH="0" baseline="0" noProof="0" dirty="0">
              <a:ln>
                <a:noFill/>
              </a:ln>
              <a:solidFill>
                <a:schemeClr val="tx1"/>
              </a:solidFill>
              <a:effectLst/>
              <a:uLnTx/>
              <a:uFillTx/>
              <a:latin typeface="黑体" panose="02010609060101010101" pitchFamily="2" charset="-122"/>
              <a:ea typeface="黑体" panose="02010609060101010101" pitchFamily="2" charset="-122"/>
              <a:cs typeface="+mj-cs"/>
            </a:endParaRP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285750" marR="0" lvl="0" indent="-28575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n"/>
              <a:defRPr/>
            </a:pP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美国</a:t>
            </a: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纽约时报</a:t>
            </a: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称，美国和以色列情报机构合作制造出“震网”病毒。</a:t>
            </a:r>
            <a:endPar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n"/>
              <a:defRPr/>
            </a:pP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“震网”病毒结构非常复杂，计算机安全专家在对软件进行反编译后发现，它不可能是黑客所为，应该是一个“受国家资助的高级团队研发的结晶”。</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txBox="1"/>
          <p:nvPr/>
        </p:nvSpPr>
        <p:spPr>
          <a:xfrm>
            <a:off x="323850" y="1201738"/>
            <a:ext cx="8682038" cy="4902200"/>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年，俄罗斯政府声称黑客成功控制了世界上最大的</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天然气</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输送管道网络</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年，黑客入侵了监管美国加州多数</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电力</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传输系统的独立运营商</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年，美国俄亥俄州</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Davis-Besse</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的</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核电厂</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控制网络内的一台计算机被微软的</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SQL Server</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蠕虫病毒所感染，导致其安全监控系统停机近</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5</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小时</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年，中国龙泉、政平、鹅城</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换流站</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控制系统发现病毒，后发现是由外国工程师在系统调试中使用笔记本电脑所致</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年，“震网</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(Stuxnet)”</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病毒在伊朗出现</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年，沙特国家</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石油公司</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受到攻击，超过三万台电脑瘫痪</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年，美国国土安全局下属的</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ICS-CERT</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组织称，自</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月以来，已发现多起试图入侵大型输气公司的黑客活动</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月</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号，伊朗石油部和国家石油公司内部电脑网络遭受病毒攻击，为安全起见，伊朗方面暂时切断海湾附近哈尔克岛石油设施的网络连接</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endPar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723" name="标题 5"/>
          <p:cNvSpPr>
            <a:spLocks noGrp="1"/>
          </p:cNvSpPr>
          <p:nvPr>
            <p:ph type="title"/>
          </p:nvPr>
        </p:nvSpPr>
        <p:spPr>
          <a:xfrm>
            <a:off x="1116013" y="115888"/>
            <a:ext cx="7243762" cy="604837"/>
          </a:xfrm>
        </p:spPr>
        <p:txBody>
          <a:bodyPr vert="horz" wrap="square" lIns="91440" tIns="45720" rIns="91440" bIns="45720" anchor="ctr"/>
          <a:lstStyle/>
          <a:p>
            <a:r>
              <a:rPr lang="zh-CN" altLang="en-US" dirty="0"/>
              <a:t>工业控制系统安全事件</a:t>
            </a:r>
            <a:r>
              <a:rPr lang="en-US" altLang="zh-CN" dirty="0"/>
              <a:t>-</a:t>
            </a:r>
            <a:r>
              <a:rPr lang="zh-CN" altLang="en-US" dirty="0"/>
              <a:t>能源</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txBox="1"/>
          <p:nvPr/>
        </p:nvSpPr>
        <p:spPr>
          <a:xfrm>
            <a:off x="755650" y="1412875"/>
            <a:ext cx="8136830" cy="4248373"/>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年，一个工程师在应聘澳大利亚的一家</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污水处理厂</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被多次拒绝后，远程侵入该厂的污水处理控制系统，恶意造成污水处理站的故障，导致超过</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1000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立方米的污水被直接排入河流，导致严重的环境灾难</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2006</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年，黑客从互联网上攻破了美国哈里斯堡的一家污水处理厂的安全措施，在其系统内植入了能够影响污水处理的恶意程序，导致了严重的事故</a:t>
            </a:r>
            <a:endPar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2007</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年，攻击者侵入加拿大的一个</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水利</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SCADA</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控制系统，通过安装恶意软件破坏了用于从</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Sacrmento</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河调水的控制计算机</a:t>
            </a:r>
            <a:endPar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2010.1.31 12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岁男孩侵入亚利桑那州的罗斯福</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大坝</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150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万英亩的水域，可把整个凤凰城淹掉</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年，黑客通过</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Internet</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操纵了美国伊利诺伊州</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城市供水</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系统</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SCADA</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，使得其控制的供水泵遭到破坏</a:t>
            </a:r>
          </a:p>
        </p:txBody>
      </p:sp>
      <p:sp>
        <p:nvSpPr>
          <p:cNvPr id="31747" name="标题 3"/>
          <p:cNvSpPr>
            <a:spLocks noGrp="1"/>
          </p:cNvSpPr>
          <p:nvPr>
            <p:ph type="title"/>
          </p:nvPr>
        </p:nvSpPr>
        <p:spPr>
          <a:xfrm>
            <a:off x="1116013" y="115888"/>
            <a:ext cx="7243762" cy="604837"/>
          </a:xfrm>
        </p:spPr>
        <p:txBody>
          <a:bodyPr vert="horz" wrap="square" lIns="91440" tIns="45720" rIns="91440" bIns="45720" anchor="ctr"/>
          <a:lstStyle/>
          <a:p>
            <a:r>
              <a:rPr lang="zh-CN" altLang="en-US" dirty="0"/>
              <a:t>工业控制系统安全事件</a:t>
            </a:r>
            <a:r>
              <a:rPr lang="en-US" altLang="zh-CN" dirty="0"/>
              <a:t>-</a:t>
            </a:r>
            <a:r>
              <a:rPr lang="zh-CN" altLang="en-US" dirty="0"/>
              <a:t>水处理</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990600"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1785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grpSp>
      <p:grpSp>
        <p:nvGrpSpPr>
          <p:cNvPr id="3" name="Group 6"/>
          <p:cNvGrpSpPr/>
          <p:nvPr/>
        </p:nvGrpSpPr>
        <p:grpSpPr bwMode="auto">
          <a:xfrm>
            <a:off x="1785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6" name="Line 10"/>
          <p:cNvSpPr>
            <a:spLocks noChangeShapeType="1"/>
          </p:cNvSpPr>
          <p:nvPr/>
        </p:nvSpPr>
        <p:spPr bwMode="auto">
          <a:xfrm>
            <a:off x="2395518" y="22955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sp>
        <p:nvSpPr>
          <p:cNvPr id="148" name="Text Box 12"/>
          <p:cNvSpPr txBox="1">
            <a:spLocks noChangeArrowheads="1"/>
          </p:cNvSpPr>
          <p:nvPr/>
        </p:nvSpPr>
        <p:spPr bwMode="gray">
          <a:xfrm>
            <a:off x="1982768" y="17843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0000"/>
                </a:solidFill>
                <a:effectLst/>
                <a:uLnTx/>
                <a:uFillTx/>
              </a:rPr>
              <a:t>1</a:t>
            </a:r>
          </a:p>
        </p:txBody>
      </p:sp>
      <p:sp>
        <p:nvSpPr>
          <p:cNvPr id="149" name="Line 13"/>
          <p:cNvSpPr>
            <a:spLocks noChangeShapeType="1"/>
          </p:cNvSpPr>
          <p:nvPr/>
        </p:nvSpPr>
        <p:spPr bwMode="auto">
          <a:xfrm>
            <a:off x="2395518" y="32099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0" name="Text Box 14"/>
          <p:cNvSpPr txBox="1">
            <a:spLocks noChangeArrowheads="1"/>
          </p:cNvSpPr>
          <p:nvPr/>
        </p:nvSpPr>
        <p:spPr bwMode="auto">
          <a:xfrm>
            <a:off x="3604966" y="1779845"/>
            <a:ext cx="2621280" cy="483235"/>
          </a:xfrm>
          <a:prstGeom prst="rect">
            <a:avLst/>
          </a:prstGeom>
          <a:noFill/>
          <a:ln w="9525" algn="ctr">
            <a:noFill/>
            <a:miter lim="800000"/>
          </a:ln>
        </p:spPr>
        <p:txBody>
          <a:bodyPr wrap="none">
            <a:spAutoFit/>
          </a:bodyPr>
          <a:lstStyle/>
          <a:p>
            <a:pPr eaLnBrk="0" fontAlgn="auto" hangingPunct="0">
              <a:spcBef>
                <a:spcPts val="0"/>
              </a:spcBef>
              <a:spcAft>
                <a:spcPts val="0"/>
              </a:spcAft>
              <a:defRPr/>
            </a:pPr>
            <a:r>
              <a:rPr lang="zh-CN" altLang="en-US" sz="2400" kern="0" dirty="0">
                <a:solidFill>
                  <a:srgbClr val="FF0000"/>
                </a:solidFill>
                <a:latin typeface="微软雅黑" panose="020B0503020204020204" pitchFamily="34" charset="-122"/>
                <a:ea typeface="微软雅黑" panose="020B0503020204020204" pitchFamily="34" charset="-122"/>
              </a:rPr>
              <a:t>工控系统安全介绍</a:t>
            </a:r>
          </a:p>
        </p:txBody>
      </p:sp>
      <p:sp>
        <p:nvSpPr>
          <p:cNvPr id="151" name="Text Box 15"/>
          <p:cNvSpPr txBox="1">
            <a:spLocks noChangeArrowheads="1"/>
          </p:cNvSpPr>
          <p:nvPr/>
        </p:nvSpPr>
        <p:spPr bwMode="gray">
          <a:xfrm>
            <a:off x="1982768" y="26987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2</a:t>
            </a:r>
          </a:p>
        </p:txBody>
      </p:sp>
      <p:grpSp>
        <p:nvGrpSpPr>
          <p:cNvPr id="4" name="Group 16"/>
          <p:cNvGrpSpPr/>
          <p:nvPr/>
        </p:nvGrpSpPr>
        <p:grpSpPr bwMode="auto">
          <a:xfrm>
            <a:off x="1785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 name="Group 20"/>
          <p:cNvGrpSpPr/>
          <p:nvPr/>
        </p:nvGrpSpPr>
        <p:grpSpPr bwMode="auto">
          <a:xfrm>
            <a:off x="1785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60" name="Line 24"/>
          <p:cNvSpPr>
            <a:spLocks noChangeShapeType="1"/>
          </p:cNvSpPr>
          <p:nvPr/>
        </p:nvSpPr>
        <p:spPr bwMode="auto">
          <a:xfrm>
            <a:off x="2395518" y="41021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Text Box 25"/>
          <p:cNvSpPr txBox="1">
            <a:spLocks noChangeArrowheads="1"/>
          </p:cNvSpPr>
          <p:nvPr/>
        </p:nvSpPr>
        <p:spPr bwMode="auto">
          <a:xfrm>
            <a:off x="3608058" y="2656999"/>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工控系统安全威胁</a:t>
            </a:r>
          </a:p>
        </p:txBody>
      </p:sp>
      <p:sp>
        <p:nvSpPr>
          <p:cNvPr id="162" name="Text Box 26"/>
          <p:cNvSpPr txBox="1">
            <a:spLocks noChangeArrowheads="1"/>
          </p:cNvSpPr>
          <p:nvPr/>
        </p:nvSpPr>
        <p:spPr bwMode="gray">
          <a:xfrm>
            <a:off x="1982768" y="35909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3</a:t>
            </a:r>
          </a:p>
        </p:txBody>
      </p:sp>
      <p:sp>
        <p:nvSpPr>
          <p:cNvPr id="163" name="Line 27"/>
          <p:cNvSpPr>
            <a:spLocks noChangeShapeType="1"/>
          </p:cNvSpPr>
          <p:nvPr/>
        </p:nvSpPr>
        <p:spPr bwMode="auto">
          <a:xfrm>
            <a:off x="2395518" y="50165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Text Box 28"/>
          <p:cNvSpPr txBox="1">
            <a:spLocks noChangeArrowheads="1"/>
          </p:cNvSpPr>
          <p:nvPr/>
        </p:nvSpPr>
        <p:spPr bwMode="auto">
          <a:xfrm>
            <a:off x="3621912" y="3596210"/>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工控系统安全理念</a:t>
            </a:r>
          </a:p>
        </p:txBody>
      </p:sp>
      <p:sp>
        <p:nvSpPr>
          <p:cNvPr id="165" name="Text Box 29"/>
          <p:cNvSpPr txBox="1">
            <a:spLocks noChangeArrowheads="1"/>
          </p:cNvSpPr>
          <p:nvPr/>
        </p:nvSpPr>
        <p:spPr bwMode="gray">
          <a:xfrm>
            <a:off x="1982768" y="45053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4</a:t>
            </a:r>
          </a:p>
        </p:txBody>
      </p:sp>
      <p:sp>
        <p:nvSpPr>
          <p:cNvPr id="31" name="Text Box 28"/>
          <p:cNvSpPr txBox="1">
            <a:spLocks noChangeArrowheads="1"/>
          </p:cNvSpPr>
          <p:nvPr/>
        </p:nvSpPr>
        <p:spPr bwMode="auto">
          <a:xfrm>
            <a:off x="3613528" y="4451886"/>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工控系统安全策略</a:t>
            </a:r>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txBox="1"/>
          <p:nvPr/>
        </p:nvSpPr>
        <p:spPr>
          <a:xfrm>
            <a:off x="684213" y="1628775"/>
            <a:ext cx="7961312" cy="3681413"/>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1997</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年，一个十几岁的少年侵入纽约</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NYNES</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系统，干扰了</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航空</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与地面通信，导致马萨诸塞州的</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Worcester</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机场关机</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6</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小时</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SCX</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运输</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公司的计算机系统被病毒感染，导致华盛顿特区的客货运输中断</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19</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岁的</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Aaron Caffery </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侵入</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Houston</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渡口</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的计算机系统，导致该系统停机</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2008</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年，一少年攻击了波兰</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Lodz</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的</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城铁</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系统，用一个电视遥控器改变轨道扳道器，导致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节车厢出轨</a:t>
            </a:r>
            <a:endPar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年，上海</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地铁</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因信号系统故障发生追尾事件，原因查明是系统升级过程中发生信息阻塞导致信号灯故障</a:t>
            </a:r>
            <a:endPar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2771" name="标题 3"/>
          <p:cNvSpPr>
            <a:spLocks noGrp="1"/>
          </p:cNvSpPr>
          <p:nvPr>
            <p:ph type="title"/>
          </p:nvPr>
        </p:nvSpPr>
        <p:spPr>
          <a:xfrm>
            <a:off x="1116013" y="115888"/>
            <a:ext cx="7243762" cy="604837"/>
          </a:xfrm>
        </p:spPr>
        <p:txBody>
          <a:bodyPr vert="horz" wrap="square" lIns="91440" tIns="45720" rIns="91440" bIns="45720" anchor="ctr"/>
          <a:lstStyle/>
          <a:p>
            <a:r>
              <a:rPr lang="zh-CN" altLang="en-US" dirty="0"/>
              <a:t>工业控制系统安全事件</a:t>
            </a:r>
            <a:r>
              <a:rPr lang="en-US" altLang="zh-CN" dirty="0"/>
              <a:t>-</a:t>
            </a:r>
            <a:r>
              <a:rPr lang="zh-CN" altLang="en-US" dirty="0"/>
              <a:t>交通</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116632"/>
            <a:ext cx="8382000" cy="838200"/>
          </a:xfrm>
          <a:prstGeom prst="rect">
            <a:avLst/>
          </a:prstGeom>
        </p:spPr>
        <p:txBody>
          <a:bodyPr vert="horz" wrap="square" lIns="0" tIns="38227" rIns="0" bIns="0" rtlCol="0">
            <a:noAutofit/>
          </a:bodyPr>
          <a:lstStyle/>
          <a:p>
            <a:pPr marL="12700" algn="ctr">
              <a:lnSpc>
                <a:spcPct val="100000"/>
              </a:lnSpc>
            </a:pPr>
            <a:r>
              <a:rPr lang="zh-CN" altLang="en-US" sz="3200" dirty="0">
                <a:sym typeface="+mn-ea"/>
              </a:rPr>
              <a:t>工业控制系统安全事件</a:t>
            </a:r>
            <a:r>
              <a:rPr lang="en-US" altLang="zh-CN" sz="3200" dirty="0">
                <a:sym typeface="+mn-ea"/>
              </a:rPr>
              <a:t>-</a:t>
            </a:r>
            <a:r>
              <a:rPr lang="zh-CN" altLang="en-US" sz="3200" dirty="0">
                <a:sym typeface="+mn-ea"/>
              </a:rPr>
              <a:t>交通</a:t>
            </a:r>
            <a:endParaRPr sz="3200" dirty="0">
              <a:latin typeface="宋体" panose="02010600030101010101" pitchFamily="2" charset="-122"/>
              <a:cs typeface="宋体" panose="02010600030101010101" pitchFamily="2" charset="-122"/>
            </a:endParaRPr>
          </a:p>
        </p:txBody>
      </p:sp>
      <p:sp>
        <p:nvSpPr>
          <p:cNvPr id="4" name="object 4"/>
          <p:cNvSpPr/>
          <p:nvPr/>
        </p:nvSpPr>
        <p:spPr>
          <a:xfrm>
            <a:off x="501015" y="1788160"/>
            <a:ext cx="5854700" cy="437515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4614282" y="4209381"/>
            <a:ext cx="3691001" cy="2043176"/>
          </a:xfrm>
          <a:custGeom>
            <a:avLst/>
            <a:gdLst/>
            <a:ahLst/>
            <a:cxnLst/>
            <a:rect l="l" t="t" r="r" b="b"/>
            <a:pathLst>
              <a:path w="3691001" h="2043176">
                <a:moveTo>
                  <a:pt x="0" y="0"/>
                </a:moveTo>
                <a:lnTo>
                  <a:pt x="1241552" y="866139"/>
                </a:lnTo>
                <a:lnTo>
                  <a:pt x="1241552" y="2043176"/>
                </a:lnTo>
                <a:lnTo>
                  <a:pt x="3691001" y="2043176"/>
                </a:lnTo>
                <a:lnTo>
                  <a:pt x="3691001" y="361695"/>
                </a:lnTo>
                <a:lnTo>
                  <a:pt x="1241552" y="361695"/>
                </a:lnTo>
                <a:lnTo>
                  <a:pt x="0" y="0"/>
                </a:lnTo>
                <a:close/>
              </a:path>
              <a:path w="3691001" h="2043176">
                <a:moveTo>
                  <a:pt x="3691001" y="25526"/>
                </a:moveTo>
                <a:lnTo>
                  <a:pt x="1241552" y="25526"/>
                </a:lnTo>
                <a:lnTo>
                  <a:pt x="1241552" y="361695"/>
                </a:lnTo>
                <a:lnTo>
                  <a:pt x="3691001" y="361695"/>
                </a:lnTo>
                <a:lnTo>
                  <a:pt x="3691001" y="25526"/>
                </a:lnTo>
                <a:close/>
              </a:path>
            </a:pathLst>
          </a:custGeom>
          <a:solidFill>
            <a:srgbClr val="FFFF00"/>
          </a:solidFill>
        </p:spPr>
        <p:txBody>
          <a:bodyPr wrap="square" lIns="0" tIns="0" rIns="0" bIns="0" rtlCol="0">
            <a:noAutofit/>
          </a:bodyPr>
          <a:lstStyle/>
          <a:p>
            <a:endParaRPr/>
          </a:p>
        </p:txBody>
      </p:sp>
      <p:sp>
        <p:nvSpPr>
          <p:cNvPr id="6" name="object 6"/>
          <p:cNvSpPr/>
          <p:nvPr/>
        </p:nvSpPr>
        <p:spPr>
          <a:xfrm>
            <a:off x="4614282" y="4209381"/>
            <a:ext cx="3691001" cy="2043176"/>
          </a:xfrm>
          <a:custGeom>
            <a:avLst/>
            <a:gdLst/>
            <a:ahLst/>
            <a:cxnLst/>
            <a:rect l="l" t="t" r="r" b="b"/>
            <a:pathLst>
              <a:path w="3691001" h="2043176">
                <a:moveTo>
                  <a:pt x="1241552" y="25526"/>
                </a:moveTo>
                <a:lnTo>
                  <a:pt x="1649729" y="25526"/>
                </a:lnTo>
                <a:lnTo>
                  <a:pt x="2262124" y="25526"/>
                </a:lnTo>
                <a:lnTo>
                  <a:pt x="3691001" y="25526"/>
                </a:lnTo>
                <a:lnTo>
                  <a:pt x="3691001" y="361695"/>
                </a:lnTo>
                <a:lnTo>
                  <a:pt x="3691001" y="866139"/>
                </a:lnTo>
                <a:lnTo>
                  <a:pt x="3691001" y="2043176"/>
                </a:lnTo>
                <a:lnTo>
                  <a:pt x="2262124" y="2043176"/>
                </a:lnTo>
                <a:lnTo>
                  <a:pt x="1649729" y="2043176"/>
                </a:lnTo>
                <a:lnTo>
                  <a:pt x="1241552" y="2043176"/>
                </a:lnTo>
                <a:lnTo>
                  <a:pt x="1241552" y="866139"/>
                </a:lnTo>
                <a:lnTo>
                  <a:pt x="0" y="0"/>
                </a:lnTo>
                <a:lnTo>
                  <a:pt x="1241552" y="361695"/>
                </a:lnTo>
                <a:lnTo>
                  <a:pt x="1241552" y="25526"/>
                </a:lnTo>
                <a:close/>
              </a:path>
            </a:pathLst>
          </a:custGeom>
          <a:ln w="9525">
            <a:solidFill>
              <a:srgbClr val="000000"/>
            </a:solidFill>
          </a:ln>
        </p:spPr>
        <p:txBody>
          <a:bodyPr wrap="square" lIns="0" tIns="0" rIns="0" bIns="0" rtlCol="0">
            <a:noAutofit/>
          </a:bodyPr>
          <a:lstStyle/>
          <a:p>
            <a:endParaRPr/>
          </a:p>
        </p:txBody>
      </p:sp>
      <p:sp>
        <p:nvSpPr>
          <p:cNvPr id="7" name="object 7"/>
          <p:cNvSpPr txBox="1"/>
          <p:nvPr/>
        </p:nvSpPr>
        <p:spPr>
          <a:xfrm>
            <a:off x="5919207" y="4321875"/>
            <a:ext cx="2546350" cy="1841500"/>
          </a:xfrm>
          <a:prstGeom prst="rect">
            <a:avLst/>
          </a:prstGeom>
        </p:spPr>
        <p:txBody>
          <a:bodyPr vert="horz" wrap="square" lIns="0" tIns="0" rIns="0" bIns="0" rtlCol="0">
            <a:noAutofit/>
          </a:bodyPr>
          <a:lstStyle/>
          <a:p>
            <a:pPr marL="12700" marR="266700" algn="l">
              <a:lnSpc>
                <a:spcPct val="100000"/>
              </a:lnSpc>
            </a:pPr>
            <a:r>
              <a:rPr sz="2000" dirty="0" smtClean="0">
                <a:latin typeface="微软雅黑" panose="020B0503020204020204" pitchFamily="34" charset="-122"/>
                <a:cs typeface="微软雅黑" panose="020B0503020204020204" pitchFamily="34" charset="-122"/>
              </a:rPr>
              <a:t>列</a:t>
            </a:r>
            <a:r>
              <a:rPr sz="2000" spc="-33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控</a:t>
            </a:r>
            <a:r>
              <a:rPr sz="2000" spc="-33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中</a:t>
            </a:r>
            <a:r>
              <a:rPr sz="2000" spc="-345"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心</a:t>
            </a:r>
            <a:r>
              <a:rPr sz="2000" spc="-33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集</a:t>
            </a:r>
            <a:r>
              <a:rPr sz="2000" spc="-345"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中</a:t>
            </a:r>
            <a:r>
              <a:rPr sz="2000" spc="-33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控</a:t>
            </a:r>
            <a:r>
              <a:rPr sz="2000" spc="-33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制 的</a:t>
            </a:r>
            <a:r>
              <a:rPr sz="2000" spc="-335"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该</a:t>
            </a:r>
            <a:r>
              <a:rPr sz="2000" spc="-335"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信</a:t>
            </a:r>
            <a:r>
              <a:rPr sz="2000" spc="-35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号</a:t>
            </a:r>
            <a:r>
              <a:rPr sz="2000" spc="-335"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错</a:t>
            </a:r>
            <a:r>
              <a:rPr sz="2000" spc="-35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误</a:t>
            </a:r>
            <a:r>
              <a:rPr sz="2000" spc="-335"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变</a:t>
            </a:r>
            <a:r>
              <a:rPr sz="2000" spc="-335"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成 </a:t>
            </a:r>
            <a:r>
              <a:rPr sz="2000" spc="130" dirty="0" smtClean="0">
                <a:latin typeface="微软雅黑" panose="020B0503020204020204" pitchFamily="34" charset="-122"/>
                <a:cs typeface="微软雅黑" panose="020B0503020204020204" pitchFamily="34" charset="-122"/>
              </a:rPr>
              <a:t>绿灯，</a:t>
            </a:r>
            <a:r>
              <a:rPr sz="2000" spc="120" dirty="0" smtClean="0">
                <a:latin typeface="微软雅黑" panose="020B0503020204020204" pitchFamily="34" charset="-122"/>
                <a:cs typeface="微软雅黑" panose="020B0503020204020204" pitchFamily="34" charset="-122"/>
              </a:rPr>
              <a:t>引</a:t>
            </a:r>
            <a:r>
              <a:rPr sz="2000" spc="130" dirty="0" smtClean="0">
                <a:latin typeface="微软雅黑" panose="020B0503020204020204" pitchFamily="34" charset="-122"/>
                <a:cs typeface="微软雅黑" panose="020B0503020204020204" pitchFamily="34" charset="-122"/>
              </a:rPr>
              <a:t>起</a:t>
            </a:r>
            <a:r>
              <a:rPr sz="2000" spc="-15" dirty="0" smtClean="0">
                <a:latin typeface="微软雅黑" panose="020B0503020204020204" pitchFamily="34" charset="-122"/>
                <a:cs typeface="微软雅黑" panose="020B0503020204020204" pitchFamily="34" charset="-122"/>
              </a:rPr>
              <a:t>D</a:t>
            </a:r>
            <a:r>
              <a:rPr sz="2000" spc="0" dirty="0" smtClean="0">
                <a:latin typeface="微软雅黑" panose="020B0503020204020204" pitchFamily="34" charset="-122"/>
                <a:cs typeface="微软雅黑" panose="020B0503020204020204" pitchFamily="34" charset="-122"/>
              </a:rPr>
              <a:t>30</a:t>
            </a:r>
            <a:r>
              <a:rPr sz="2000" spc="130" dirty="0" smtClean="0">
                <a:latin typeface="微软雅黑" panose="020B0503020204020204" pitchFamily="34" charset="-122"/>
                <a:cs typeface="微软雅黑" panose="020B0503020204020204" pitchFamily="34" charset="-122"/>
              </a:rPr>
              <a:t>1</a:t>
            </a:r>
            <a:r>
              <a:rPr sz="2000" spc="0" dirty="0" smtClean="0">
                <a:latin typeface="微软雅黑" panose="020B0503020204020204" pitchFamily="34" charset="-122"/>
                <a:cs typeface="微软雅黑" panose="020B0503020204020204" pitchFamily="34" charset="-122"/>
              </a:rPr>
              <a:t>次</a:t>
            </a:r>
            <a:endParaRPr sz="2000" dirty="0">
              <a:latin typeface="微软雅黑" panose="020B0503020204020204" pitchFamily="34" charset="-122"/>
              <a:cs typeface="微软雅黑" panose="020B0503020204020204" pitchFamily="34" charset="-122"/>
            </a:endParaRPr>
          </a:p>
          <a:p>
            <a:pPr marL="12700" marR="12700" algn="l">
              <a:lnSpc>
                <a:spcPct val="100000"/>
              </a:lnSpc>
            </a:pPr>
            <a:r>
              <a:rPr sz="2000" dirty="0" smtClean="0">
                <a:latin typeface="微软雅黑" panose="020B0503020204020204" pitchFamily="34" charset="-122"/>
                <a:cs typeface="微软雅黑" panose="020B0503020204020204" pitchFamily="34" charset="-122"/>
              </a:rPr>
              <a:t>列</a:t>
            </a:r>
            <a:r>
              <a:rPr sz="2000" spc="-37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车</a:t>
            </a:r>
            <a:r>
              <a:rPr sz="2000" spc="-37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错</a:t>
            </a:r>
            <a:r>
              <a:rPr sz="2000" spc="-37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误</a:t>
            </a:r>
            <a:r>
              <a:rPr sz="2000" spc="-37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冲</a:t>
            </a:r>
            <a:r>
              <a:rPr sz="2000" spc="-38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入</a:t>
            </a:r>
            <a:r>
              <a:rPr sz="2000" spc="-37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区</a:t>
            </a:r>
            <a:r>
              <a:rPr sz="2000" spc="-37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间</a:t>
            </a:r>
            <a:r>
              <a:rPr sz="2000" spc="-355"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 最</a:t>
            </a:r>
            <a:r>
              <a:rPr sz="2000" spc="-33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终</a:t>
            </a:r>
            <a:r>
              <a:rPr sz="2000" spc="-33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导</a:t>
            </a:r>
            <a:r>
              <a:rPr sz="2000" spc="-345"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致</a:t>
            </a:r>
            <a:r>
              <a:rPr sz="2000" spc="-33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惨</a:t>
            </a:r>
            <a:r>
              <a:rPr sz="2000" spc="-345"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烈</a:t>
            </a:r>
            <a:r>
              <a:rPr sz="2000" spc="-33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追</a:t>
            </a:r>
            <a:r>
              <a:rPr sz="2000" spc="-330" dirty="0" smtClean="0">
                <a:latin typeface="微软雅黑" panose="020B0503020204020204" pitchFamily="34" charset="-122"/>
                <a:cs typeface="微软雅黑" panose="020B0503020204020204" pitchFamily="34" charset="-122"/>
              </a:rPr>
              <a:t> </a:t>
            </a:r>
            <a:r>
              <a:rPr sz="2000" spc="0" dirty="0" smtClean="0">
                <a:latin typeface="微软雅黑" panose="020B0503020204020204" pitchFamily="34" charset="-122"/>
                <a:cs typeface="微软雅黑" panose="020B0503020204020204" pitchFamily="34" charset="-122"/>
              </a:rPr>
              <a:t>尾 事故！</a:t>
            </a:r>
            <a:endParaRPr sz="2000" dirty="0">
              <a:latin typeface="微软雅黑" panose="020B0503020204020204" pitchFamily="34" charset="-122"/>
              <a:cs typeface="微软雅黑" panose="020B0503020204020204" pitchFamily="34" charset="-122"/>
            </a:endParaRPr>
          </a:p>
        </p:txBody>
      </p:sp>
      <p:sp>
        <p:nvSpPr>
          <p:cNvPr id="2" name="文本框 1"/>
          <p:cNvSpPr txBox="1"/>
          <p:nvPr/>
        </p:nvSpPr>
        <p:spPr>
          <a:xfrm>
            <a:off x="501015" y="1077595"/>
            <a:ext cx="4707890" cy="518160"/>
          </a:xfrm>
          <a:prstGeom prst="rect">
            <a:avLst/>
          </a:prstGeom>
          <a:noFill/>
        </p:spPr>
        <p:txBody>
          <a:bodyPr wrap="square" rtlCol="0">
            <a:spAutoFit/>
          </a:bodyPr>
          <a:lstStyle/>
          <a:p>
            <a:r>
              <a:rPr lang="en-US" altLang="zh-CN" sz="2800">
                <a:latin typeface="黑体" panose="02010609060101010101" pitchFamily="2" charset="-122"/>
                <a:ea typeface="黑体" panose="02010609060101010101" pitchFamily="2" charset="-122"/>
              </a:rPr>
              <a:t>2011</a:t>
            </a:r>
            <a:r>
              <a:rPr lang="zh-CN" altLang="en-US" sz="2800">
                <a:latin typeface="黑体" panose="02010609060101010101" pitchFamily="2" charset="-122"/>
                <a:ea typeface="黑体" panose="02010609060101010101" pitchFamily="2" charset="-122"/>
              </a:rPr>
              <a:t>年，温州动车追尾事件</a:t>
            </a: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txBox="1"/>
          <p:nvPr/>
        </p:nvSpPr>
        <p:spPr>
          <a:xfrm>
            <a:off x="611188" y="1196975"/>
            <a:ext cx="7993260" cy="4608289"/>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6</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月</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5</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号，江苏省某县供电局某</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220KV</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变电所</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发生了一起带地线合闸的恶性误操作事故，造成全所停电。当时负荷达</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70000KW</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，给该县造成了很大的经济损失</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2006</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年，清华同方环境有限公司在中国华能集团公司德州电厂二期</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号机组脱硫装置运行过程中，旁路门突然非受控性关闭，致使工作间内</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7</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人被埋，其中</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人抢救无线死亡</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2007</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年，法国电力公司全资企业广西来宾</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B</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电厂</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台</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36</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万千瓦燃煤机组）因江边水泵房设备的控制和通讯完全中断，造成两台机组停运，全厂对外停电</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2008</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年，华中（河南）电网因续电保护误动作、安全稳定控制装置拒动等原因引发一起重大电网事故，导致华中东部电网与川渝电网解列，华中电网与西北电网直流闭锁、与华北电网解列</a:t>
            </a:r>
            <a:endPar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年，亚马逊等网站上出现了智能</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电表</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破解装置，声称可以通过无线网更改智能电表读数</a:t>
            </a:r>
          </a:p>
        </p:txBody>
      </p:sp>
      <p:sp>
        <p:nvSpPr>
          <p:cNvPr id="33795" name="标题 3"/>
          <p:cNvSpPr>
            <a:spLocks noGrp="1"/>
          </p:cNvSpPr>
          <p:nvPr>
            <p:ph type="title"/>
          </p:nvPr>
        </p:nvSpPr>
        <p:spPr>
          <a:xfrm>
            <a:off x="1116013" y="115888"/>
            <a:ext cx="7243762" cy="604837"/>
          </a:xfrm>
        </p:spPr>
        <p:txBody>
          <a:bodyPr vert="horz" wrap="square" lIns="91440" tIns="45720" rIns="91440" bIns="45720" anchor="ctr"/>
          <a:lstStyle/>
          <a:p>
            <a:r>
              <a:rPr lang="zh-CN" altLang="en-US" dirty="0"/>
              <a:t>工业控制系统安全事件</a:t>
            </a:r>
            <a:r>
              <a:rPr lang="en-US" altLang="zh-CN" dirty="0"/>
              <a:t>-</a:t>
            </a:r>
            <a:r>
              <a:rPr lang="zh-CN" altLang="en-US" dirty="0"/>
              <a:t>能源</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txBox="1"/>
          <p:nvPr/>
        </p:nvSpPr>
        <p:spPr>
          <a:xfrm>
            <a:off x="684213" y="1340768"/>
            <a:ext cx="7961312" cy="4113882"/>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1992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年，一前雇员关闭了雪佛兰位于</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个州的</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应急报警系统</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，直到一次紧急事件发生以后发被发现</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2005</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年，在</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Zotob</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蠕虫安全事件中，尽管在</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Internet</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与企业网、控制网之间都部署了防火墙，但还有</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个美国</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汽车厂</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由于被蠕虫病毒感染而被迫关闭，</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50,000 </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生产线工人被迫停止工作，预计经济损失超过</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1,400,000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美元</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年，美国某大型</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药厂</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被黑客侵入并悄悄更改了生产物料配比，导致几个批次的药品出现不良反应，给药厂造成巨大损失</a:t>
            </a:r>
          </a:p>
          <a:p>
            <a:pPr marL="836930" lvl="1" indent="-379730" eaLnBrk="1" hangingPunct="1">
              <a:spcBef>
                <a:spcPct val="25000"/>
              </a:spcBef>
              <a:spcAft>
                <a:spcPct val="25000"/>
              </a:spcAft>
              <a:buClr>
                <a:srgbClr val="333333"/>
              </a:buClr>
              <a:buSzPct val="125000"/>
              <a:buNone/>
            </a:pPr>
            <a:endParaRPr lang="zh-CN" altLang="en-US" sz="24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4819" name="标题 3"/>
          <p:cNvSpPr>
            <a:spLocks noGrp="1"/>
          </p:cNvSpPr>
          <p:nvPr>
            <p:ph type="title"/>
          </p:nvPr>
        </p:nvSpPr>
        <p:spPr>
          <a:xfrm>
            <a:off x="1116013" y="115888"/>
            <a:ext cx="7243762" cy="604837"/>
          </a:xfrm>
        </p:spPr>
        <p:txBody>
          <a:bodyPr vert="horz" wrap="square" lIns="91440" tIns="45720" rIns="91440" bIns="45720" anchor="ctr"/>
          <a:lstStyle/>
          <a:p>
            <a:r>
              <a:rPr lang="zh-CN" altLang="en-US" dirty="0"/>
              <a:t>工业控制系统安全事件</a:t>
            </a:r>
            <a:r>
              <a:rPr lang="en-US" altLang="zh-CN" dirty="0"/>
              <a:t>-</a:t>
            </a:r>
            <a:r>
              <a:rPr lang="zh-CN" altLang="en-US" dirty="0"/>
              <a:t>制造</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标题 3"/>
          <p:cNvSpPr>
            <a:spLocks noGrp="1"/>
          </p:cNvSpPr>
          <p:nvPr>
            <p:ph type="title"/>
          </p:nvPr>
        </p:nvSpPr>
        <p:spPr>
          <a:xfrm>
            <a:off x="1116013" y="115888"/>
            <a:ext cx="7243762" cy="604837"/>
          </a:xfrm>
        </p:spPr>
        <p:txBody>
          <a:bodyPr vert="horz" wrap="square" lIns="91440" tIns="45720" rIns="91440" bIns="45720" anchor="ctr"/>
          <a:lstStyle/>
          <a:p>
            <a:r>
              <a:rPr lang="zh-CN" altLang="en-US" dirty="0">
                <a:sym typeface="+mn-ea"/>
              </a:rPr>
              <a:t>工业控制系统安全事件</a:t>
            </a:r>
            <a:endParaRPr lang="zh-CN" altLang="en-US" dirty="0"/>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0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入侵者通过现场无线网络，入侵工控生产过程控制系统，控制产品生产温度，改变产品生产质量。</a:t>
            </a:r>
          </a:p>
        </p:txBody>
      </p:sp>
      <p:pic>
        <p:nvPicPr>
          <p:cNvPr id="35844" name="Picture 2"/>
          <p:cNvPicPr>
            <a:picLocks noChangeAspect="1"/>
          </p:cNvPicPr>
          <p:nvPr/>
        </p:nvPicPr>
        <p:blipFill>
          <a:blip r:embed="rId2" cstate="print"/>
          <a:stretch>
            <a:fillRect/>
          </a:stretch>
        </p:blipFill>
        <p:spPr>
          <a:xfrm>
            <a:off x="1217295" y="2073910"/>
            <a:ext cx="7040563" cy="4681538"/>
          </a:xfrm>
          <a:prstGeom prst="rect">
            <a:avLst/>
          </a:prstGeom>
          <a:noFill/>
          <a:ln w="9525">
            <a:noFill/>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标题 3"/>
          <p:cNvSpPr>
            <a:spLocks noGrp="1"/>
          </p:cNvSpPr>
          <p:nvPr>
            <p:ph type="title"/>
          </p:nvPr>
        </p:nvSpPr>
        <p:spPr>
          <a:xfrm>
            <a:off x="1116013" y="115888"/>
            <a:ext cx="7243762" cy="604837"/>
          </a:xfrm>
        </p:spPr>
        <p:txBody>
          <a:bodyPr vert="horz" wrap="square" lIns="91440" tIns="45720" rIns="91440" bIns="45720" anchor="ctr"/>
          <a:lstStyle/>
          <a:p>
            <a:r>
              <a:rPr lang="zh-CN" altLang="en-US" dirty="0">
                <a:sym typeface="+mn-ea"/>
              </a:rPr>
              <a:t>工业控制系统安全事件</a:t>
            </a:r>
            <a:endParaRPr lang="zh-CN" altLang="en-US" dirty="0"/>
          </a:p>
        </p:txBody>
      </p:sp>
      <p:sp>
        <p:nvSpPr>
          <p:cNvPr id="4" name="内容占位符 3"/>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0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入侵者在邮件中植入木马，控制办公终端，进一步渗透到</a:t>
            </a:r>
            <a:r>
              <a:rPr kumimoji="0" lang="en-US" altLang="zh-CN" sz="20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SCADA</a:t>
            </a:r>
            <a:r>
              <a:rPr kumimoji="0" lang="zh-CN" altLang="en-US" sz="20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系统，从工程师服务获取生产工艺数据。</a:t>
            </a:r>
          </a:p>
        </p:txBody>
      </p:sp>
      <p:pic>
        <p:nvPicPr>
          <p:cNvPr id="36868" name="Picture 2"/>
          <p:cNvPicPr>
            <a:picLocks noChangeAspect="1"/>
          </p:cNvPicPr>
          <p:nvPr/>
        </p:nvPicPr>
        <p:blipFill>
          <a:blip r:embed="rId2" cstate="print"/>
          <a:stretch>
            <a:fillRect/>
          </a:stretch>
        </p:blipFill>
        <p:spPr>
          <a:xfrm>
            <a:off x="1619250" y="1989138"/>
            <a:ext cx="5617046" cy="4077025"/>
          </a:xfrm>
          <a:prstGeom prst="rect">
            <a:avLst/>
          </a:prstGeom>
          <a:noFill/>
          <a:ln w="9525">
            <a:noFill/>
          </a:ln>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某制造行业工控安全事件</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移动存储设备的随意接入</a:t>
            </a: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，把</a:t>
            </a:r>
            <a:r>
              <a:rPr kumimoji="0" lang="zh-CN" altLang="en-US" sz="240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病毒带入</a:t>
            </a: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工控系统。</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移动笔记本</a:t>
            </a: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在没有准入控制和身份认证的情况下接入工控网络，把病毒带入到工控系统。</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维护工控系统疏忽导致</a:t>
            </a:r>
            <a:r>
              <a:rPr kumimoji="0" lang="zh-CN" altLang="en-US" sz="24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网线插错</a:t>
            </a: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，造成工控网形成网络风暴，造成生产停车。</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固定</a:t>
            </a:r>
            <a:r>
              <a:rPr kumimoji="0" lang="en-US" altLang="zh-CN"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IP</a:t>
            </a: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地址与</a:t>
            </a:r>
            <a:r>
              <a:rPr kumimoji="0" lang="en-US" altLang="zh-CN"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DHCP</a:t>
            </a: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共存造成的</a:t>
            </a:r>
            <a:r>
              <a:rPr kumimoji="0" lang="en-US" altLang="zh-CN"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IP</a:t>
            </a:r>
            <a:r>
              <a:rPr kumimoji="0" lang="zh-CN" altLang="en-US" sz="24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地址冲突</a:t>
            </a: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，影响生产作业。</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硬件</a:t>
            </a:r>
            <a:r>
              <a:rPr kumimoji="0" lang="zh-CN" altLang="en-US" sz="24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设备丢失</a:t>
            </a:r>
            <a:r>
              <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问题。</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4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某石化行业工控安全事件</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2009.6. </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储控中心电脑感染蠕虫死机；</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2009.10.</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芳烃装置控制系统感染病毒运行异常；</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2010.5. </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上层网络感染病毒故障；</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2009-2010.</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操作站频繁死机；</a:t>
            </a:r>
          </a:p>
          <a:p>
            <a:pPr marL="0" marR="0" lvl="0" indent="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None/>
              <a:defRPr/>
            </a:pPr>
            <a:endPar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 name="TextBox 3"/>
          <p:cNvSpPr txBox="1"/>
          <p:nvPr/>
        </p:nvSpPr>
        <p:spPr>
          <a:xfrm>
            <a:off x="1476375" y="4221163"/>
            <a:ext cx="6119813" cy="1754188"/>
          </a:xfrm>
          <a:prstGeom prst="rect">
            <a:avLst/>
          </a:prstGeom>
          <a:solidFill>
            <a:srgbClr val="FFFF00"/>
          </a:solidFill>
        </p:spPr>
        <p:txBody>
          <a:bodyPr>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mj-ea"/>
                <a:ea typeface="+mj-ea"/>
                <a:cs typeface="+mn-cs"/>
              </a:rPr>
              <a:t>虽未发生严重事故，但还是耗费了大量的人力、物力和精力去处理安全事件，给安全生产带来很大隐患</a:t>
            </a:r>
            <a:r>
              <a:rPr kumimoji="0" lang="en-US" altLang="zh-CN" sz="2400" b="1" i="0" u="none" strike="noStrike" kern="1200" cap="none" spc="0" normalizeH="0" baseline="0" noProof="0" dirty="0">
                <a:ln>
                  <a:noFill/>
                </a:ln>
                <a:solidFill>
                  <a:srgbClr val="FF0000"/>
                </a:solidFill>
                <a:effectLst/>
                <a:uLnTx/>
                <a:uFillTx/>
                <a:latin typeface="+mj-ea"/>
                <a:ea typeface="+mj-ea"/>
                <a:cs typeface="+mn-cs"/>
              </a:rPr>
              <a:t>!</a:t>
            </a:r>
            <a:endParaRPr kumimoji="0" lang="zh-CN" altLang="en-US" sz="2400" b="1" i="0" u="none" strike="noStrike" kern="1200" cap="none" spc="0" normalizeH="0" baseline="0" noProof="0" dirty="0">
              <a:ln>
                <a:noFill/>
              </a:ln>
              <a:solidFill>
                <a:srgbClr val="FF0000"/>
              </a:solidFill>
              <a:effectLst/>
              <a:uLnTx/>
              <a:uFillTx/>
              <a:latin typeface="+mj-ea"/>
              <a:ea typeface="+mj-ea"/>
              <a:cs typeface="+mn-cs"/>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工控系统的脆弱性</a:t>
            </a:r>
          </a:p>
        </p:txBody>
      </p:sp>
      <p:sp>
        <p:nvSpPr>
          <p:cNvPr id="43011" name="内容占位符 2"/>
          <p:cNvSpPr>
            <a:spLocks noGrp="1"/>
          </p:cNvSpPr>
          <p:nvPr>
            <p:ph idx="1"/>
          </p:nvPr>
        </p:nvSpPr>
        <p:spPr>
          <a:xfrm>
            <a:off x="684213" y="908050"/>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工业控制应用系统几乎是传统</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信息系统的拷贝，但</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安全防护远远落后于传统</a:t>
            </a:r>
            <a:r>
              <a:rPr kumimoji="0" lang="en-US" altLang="zh-CN"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IT</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系统</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的安全防护。</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工控系统大量采用</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通用软硬件，如</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PC</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服务器和终端产品、操作系统和数据库系统；</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由于工控系统</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兼容性</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的问题，系统补丁和杀毒软件的安全措施不到位，使系统的脆弱性得以放大！</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工控系统的脆弱性</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工控软件与通信协议不健壮</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相对于传统</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软件，工业控制系统组态软件、</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PLC</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嵌入式系统等</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在设计过程中主要考虑可用性，实时性、对安全性考虑不足</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工控系统通信协议</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缺乏授权和加密</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缺乏</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对用户身份的</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鉴别和认证</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等安全机制。</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520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r>
              <a:rPr lang="zh-CN" altLang="en-US" sz="3200" dirty="0">
                <a:solidFill>
                  <a:schemeClr val="tx1"/>
                </a:solidFill>
              </a:rPr>
              <a:t>基本概念</a:t>
            </a:r>
          </a:p>
        </p:txBody>
      </p:sp>
      <p:sp>
        <p:nvSpPr>
          <p:cNvPr id="8" name="内容占位符 2"/>
          <p:cNvSpPr>
            <a:spLocks noGrp="1"/>
          </p:cNvSpPr>
          <p:nvPr/>
        </p:nvSpPr>
        <p:spPr>
          <a:xfrm>
            <a:off x="755650" y="1052513"/>
            <a:ext cx="7920806" cy="49687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工业控制系统</a:t>
            </a:r>
            <a:r>
              <a:rPr kumimoji="0" lang="en-US"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ICS</a:t>
            </a:r>
            <a:r>
              <a:rPr kumimoji="0" lang="en-US"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是综合集成了计算机、网络、现代通信，微电子以及自动化技术，是对多种控制系统的总称，包括：</a:t>
            </a:r>
            <a:endParaRPr kumimoji="0" lang="en-US"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可编程逻辑控制器</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PLC</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监控和数据采集</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SCADA)</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系统；</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分布式控制系统（</a:t>
            </a:r>
            <a:r>
              <a:rPr kumimoji="0" lang="en-US"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DCS</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None/>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ICS</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普遍应用于电力、水处理、石油、天然气、化工、交通运输、制造业（烟草、汽车、食品等）。</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工控系统的脆弱性</a:t>
            </a:r>
          </a:p>
        </p:txBody>
      </p:sp>
      <p:sp>
        <p:nvSpPr>
          <p:cNvPr id="45059"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工业控制系统安全不仅使用一个技术问题，更是一个</a:t>
            </a:r>
            <a:r>
              <a:rPr kumimoji="0" lang="zh-CN" altLang="en-US" sz="28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管理问题</a:t>
            </a:r>
            <a:r>
              <a:rPr kumimoji="0" lang="zh-CN" altLang="en-US" sz="2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，需要完善的工业控制系统安全政策、标准、制度和安全意识来支撑。</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相对信息系统用户来说，</a:t>
            </a:r>
            <a:r>
              <a:rPr kumimoji="0" lang="zh-CN" altLang="en-US" sz="28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工控系统用户安全意识更加薄弱</a:t>
            </a:r>
            <a:r>
              <a:rPr kumimoji="0" lang="zh-CN" altLang="en-US" sz="2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p:nvPr/>
        </p:nvSpPr>
        <p:spPr bwMode="auto">
          <a:xfrm>
            <a:off x="1028700" y="4191000"/>
            <a:ext cx="7962900" cy="1981200"/>
          </a:xfrm>
          <a:prstGeom prst="rect">
            <a:avLst/>
          </a:prstGeom>
          <a:noFill/>
          <a:ln w="12700">
            <a:noFill/>
            <a:miter lim="800000"/>
          </a:ln>
        </p:spPr>
        <p:txBody>
          <a:bodyPr lIns="34290" tIns="34290" rIns="34290" bIns="34290"/>
          <a:lstStyle>
            <a:lvl1pPr marL="0" indent="0" algn="ctr" rtl="0" eaLnBrk="1" fontAlgn="base" hangingPunct="1">
              <a:spcBef>
                <a:spcPts val="1620"/>
              </a:spcBef>
              <a:spcAft>
                <a:spcPct val="0"/>
              </a:spcAft>
              <a:buClr>
                <a:srgbClr val="00346B"/>
              </a:buClr>
              <a:buSzPct val="125000"/>
              <a:buFont typeface="Wingdings" panose="05000000000000000000" pitchFamily="2" charset="2"/>
              <a:buNone/>
              <a:defRPr sz="1400">
                <a:solidFill>
                  <a:srgbClr val="00346B"/>
                </a:solidFill>
                <a:latin typeface="+mn-lt"/>
                <a:ea typeface="+mn-ea"/>
                <a:cs typeface="+mn-cs"/>
                <a:sym typeface="Arial" panose="020B0604020202020204" pitchFamily="34" charset="0"/>
              </a:defRPr>
            </a:lvl1pPr>
            <a:lvl2pPr marL="411480" indent="0" algn="ctr" rtl="0" eaLnBrk="1" fontAlgn="base" hangingPunct="1">
              <a:spcBef>
                <a:spcPct val="25000"/>
              </a:spcBef>
              <a:spcAft>
                <a:spcPct val="25000"/>
              </a:spcAft>
              <a:buClr>
                <a:srgbClr val="333333"/>
              </a:buClr>
              <a:buSzPct val="125000"/>
              <a:buNone/>
              <a:defRPr sz="1100">
                <a:solidFill>
                  <a:srgbClr val="333333"/>
                </a:solidFill>
                <a:latin typeface="+mn-lt"/>
                <a:ea typeface="+mn-ea"/>
                <a:cs typeface="+mn-cs"/>
                <a:sym typeface="Arial" panose="020B0604020202020204" pitchFamily="34" charset="0"/>
              </a:defRPr>
            </a:lvl2pPr>
            <a:lvl3pPr marL="822960" indent="0" algn="ctr" rtl="0" eaLnBrk="1" fontAlgn="base" hangingPunct="1">
              <a:spcBef>
                <a:spcPts val="1620"/>
              </a:spcBef>
              <a:spcAft>
                <a:spcPct val="0"/>
              </a:spcAft>
              <a:buClr>
                <a:srgbClr val="333333"/>
              </a:buClr>
              <a:buSzPct val="125000"/>
              <a:buNone/>
              <a:defRPr sz="1000">
                <a:solidFill>
                  <a:srgbClr val="333333"/>
                </a:solidFill>
                <a:latin typeface="+mn-lt"/>
                <a:ea typeface="+mn-ea"/>
                <a:cs typeface="+mn-cs"/>
                <a:sym typeface="Arial" panose="020B0604020202020204" pitchFamily="34" charset="0"/>
              </a:defRPr>
            </a:lvl3pPr>
            <a:lvl4pPr marL="1234440" indent="0" algn="ctr" rtl="0" eaLnBrk="1" fontAlgn="base" hangingPunct="1">
              <a:spcBef>
                <a:spcPts val="1620"/>
              </a:spcBef>
              <a:spcAft>
                <a:spcPct val="0"/>
              </a:spcAft>
              <a:buClr>
                <a:srgbClr val="333333"/>
              </a:buClr>
              <a:buSzPct val="125000"/>
              <a:buNone/>
              <a:defRPr sz="900">
                <a:solidFill>
                  <a:srgbClr val="333333"/>
                </a:solidFill>
                <a:latin typeface="+mn-lt"/>
                <a:ea typeface="+mn-ea"/>
                <a:cs typeface="+mn-cs"/>
                <a:sym typeface="Arial" panose="020B0604020202020204" pitchFamily="34" charset="0"/>
              </a:defRPr>
            </a:lvl4pPr>
            <a:lvl5pPr marL="164592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5pPr>
            <a:lvl6pPr marL="205740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6pPr>
            <a:lvl7pPr marL="246888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7pPr>
            <a:lvl8pPr marL="288036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8pPr>
            <a:lvl9pPr marL="3291205"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9pPr>
          </a:lstStyle>
          <a:p>
            <a:pPr marL="0" marR="0" lvl="0" indent="0" algn="l" defTabSz="914400" rtl="0" eaLnBrk="1" fontAlgn="base" latinLnBrk="0" hangingPunct="1">
              <a:lnSpc>
                <a:spcPct val="100000"/>
              </a:lnSpc>
              <a:spcBef>
                <a:spcPts val="600"/>
              </a:spcBef>
              <a:spcAft>
                <a:spcPct val="0"/>
              </a:spcAft>
              <a:buClr>
                <a:srgbClr val="00346B"/>
              </a:buClr>
              <a:buSzPct val="125000"/>
              <a:buFont typeface="Wingdings" panose="05000000000000000000" pitchFamily="2" charset="2"/>
              <a:buNone/>
              <a:defRPr/>
            </a:pPr>
            <a:r>
              <a:rPr kumimoji="0" lang="zh-CN" altLang="en-US" sz="19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大多数的漏洞在工控系统上存在的时间超过</a:t>
            </a:r>
            <a:r>
              <a:rPr kumimoji="0" lang="en-US" altLang="zh-CN" sz="19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3</a:t>
            </a:r>
            <a:r>
              <a:rPr kumimoji="0" lang="zh-CN" altLang="en-US" sz="19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年</a:t>
            </a:r>
            <a:endParaRPr kumimoji="0" lang="en-US" altLang="zh-CN" sz="19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l" defTabSz="914400" rtl="0" eaLnBrk="1" fontAlgn="base" latinLnBrk="0" hangingPunct="1">
              <a:lnSpc>
                <a:spcPct val="100000"/>
              </a:lnSpc>
              <a:spcBef>
                <a:spcPts val="600"/>
              </a:spcBef>
              <a:spcAft>
                <a:spcPct val="0"/>
              </a:spcAft>
              <a:buClr>
                <a:srgbClr val="00346B"/>
              </a:buClr>
              <a:buSzPct val="125000"/>
              <a:buFont typeface="Wingdings" panose="05000000000000000000" pitchFamily="2" charset="2"/>
              <a:buNone/>
              <a:defRPr/>
            </a:pPr>
            <a:r>
              <a:rPr kumimoji="0" lang="zh-CN" altLang="en-US" sz="19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一年左右，这些漏洞就已经存在于开源的黑客入侵工具</a:t>
            </a:r>
            <a:endParaRPr kumimoji="0" lang="en-US" altLang="zh-CN" sz="19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411480" marR="0" lvl="1" indent="0" algn="l" defTabSz="914400" rtl="0" eaLnBrk="1" fontAlgn="base" latinLnBrk="0" hangingPunct="1">
              <a:lnSpc>
                <a:spcPct val="100000"/>
              </a:lnSpc>
              <a:spcBef>
                <a:spcPts val="600"/>
              </a:spcBef>
              <a:spcAft>
                <a:spcPct val="25000"/>
              </a:spcAft>
              <a:buClr>
                <a:srgbClr val="333333"/>
              </a:buClr>
              <a:buSzPct val="125000"/>
              <a:buFontTx/>
              <a:buNone/>
              <a:defRPr/>
            </a:pPr>
            <a:endParaRPr kumimoji="0" lang="en-US" altLang="zh-CN"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914400" rtl="0" eaLnBrk="1" fontAlgn="base" latinLnBrk="0" hangingPunct="1">
              <a:lnSpc>
                <a:spcPct val="100000"/>
              </a:lnSpc>
              <a:spcBef>
                <a:spcPts val="600"/>
              </a:spcBef>
              <a:spcAft>
                <a:spcPct val="0"/>
              </a:spcAft>
              <a:buClr>
                <a:srgbClr val="00346B"/>
              </a:buClr>
              <a:buSzPct val="125000"/>
              <a:buFont typeface="Wingdings" panose="05000000000000000000" pitchFamily="2" charset="2"/>
              <a:buNone/>
              <a:defRPr/>
            </a:pPr>
            <a:endParaRPr kumimoji="0" lang="en-US" altLang="zh-CN" sz="2000" b="1" i="0" u="none" strike="noStrike" kern="1200" cap="none" spc="0" normalizeH="0" baseline="0" noProof="0" dirty="0">
              <a:ln>
                <a:noFill/>
              </a:ln>
              <a:solidFill>
                <a:srgbClr val="00346B"/>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754380" marR="0" lvl="1" indent="-342900" algn="l" defTabSz="914400" rtl="0" eaLnBrk="1" fontAlgn="base" latinLnBrk="0" hangingPunct="1">
              <a:lnSpc>
                <a:spcPct val="100000"/>
              </a:lnSpc>
              <a:spcBef>
                <a:spcPts val="600"/>
              </a:spcBef>
              <a:spcAft>
                <a:spcPct val="25000"/>
              </a:spcAft>
              <a:buClr>
                <a:srgbClr val="333333"/>
              </a:buClr>
              <a:buSzPct val="125000"/>
              <a:buFont typeface="Wingdings" panose="05000000000000000000" pitchFamily="2" charset="2"/>
              <a:buChar char="Ø"/>
              <a:defRPr/>
            </a:pPr>
            <a:endParaRPr kumimoji="0" lang="en-US" altLang="zh-CN"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411480" marR="0" lvl="1" indent="0" algn="l" defTabSz="914400" rtl="0" eaLnBrk="1" fontAlgn="base" latinLnBrk="0" hangingPunct="1">
              <a:lnSpc>
                <a:spcPct val="100000"/>
              </a:lnSpc>
              <a:spcBef>
                <a:spcPct val="25000"/>
              </a:spcBef>
              <a:spcAft>
                <a:spcPct val="25000"/>
              </a:spcAft>
              <a:buClr>
                <a:srgbClr val="333333"/>
              </a:buClr>
              <a:buSzPct val="125000"/>
              <a:buFontTx/>
              <a:buNone/>
              <a:defRPr/>
            </a:pPr>
            <a:endParaRPr kumimoji="0" lang="zh-CN" altLang="en-US"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43011" name="AutoShape 2" descr="Siemens Security Product"/>
          <p:cNvSpPr>
            <a:spLocks noChangeAspect="1"/>
          </p:cNvSpPr>
          <p:nvPr/>
        </p:nvSpPr>
        <p:spPr>
          <a:xfrm>
            <a:off x="155575" y="-144462"/>
            <a:ext cx="304800" cy="304800"/>
          </a:xfrm>
          <a:prstGeom prst="rect">
            <a:avLst/>
          </a:prstGeom>
          <a:noFill/>
          <a:ln w="9525">
            <a:noFill/>
          </a:ln>
        </p:spPr>
        <p:txBody>
          <a:bodyPr lIns="91439" tIns="45719" rIns="91439" bIns="45719"/>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0" lvl="0" indent="0" eaLnBrk="1" hangingPunct="1">
              <a:spcBef>
                <a:spcPct val="0"/>
              </a:spcBef>
              <a:buNone/>
            </a:pPr>
            <a:endParaRPr lang="en-US" altLang="zh-CN" dirty="0">
              <a:solidFill>
                <a:srgbClr val="000000"/>
              </a:solidFill>
              <a:latin typeface="Gill Sans"/>
              <a:ea typeface="ヒラギノ角ゴ ProN W3"/>
              <a:sym typeface="Gill Sans"/>
            </a:endParaRPr>
          </a:p>
        </p:txBody>
      </p:sp>
      <p:pic>
        <p:nvPicPr>
          <p:cNvPr id="43012" name="Picture 2"/>
          <p:cNvPicPr>
            <a:picLocks noChangeAspect="1"/>
          </p:cNvPicPr>
          <p:nvPr/>
        </p:nvPicPr>
        <p:blipFill>
          <a:blip r:embed="rId2" cstate="print"/>
          <a:stretch>
            <a:fillRect/>
          </a:stretch>
        </p:blipFill>
        <p:spPr>
          <a:xfrm>
            <a:off x="1219200" y="1174750"/>
            <a:ext cx="7305675" cy="2787650"/>
          </a:xfrm>
          <a:prstGeom prst="rect">
            <a:avLst/>
          </a:prstGeom>
          <a:noFill/>
          <a:ln w="12700">
            <a:noFill/>
          </a:ln>
        </p:spPr>
      </p:pic>
      <p:sp>
        <p:nvSpPr>
          <p:cNvPr id="43014" name="标题 3"/>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工控系统的脆弱性</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116013" y="115888"/>
            <a:ext cx="7243762" cy="604837"/>
          </a:xfrm>
        </p:spPr>
        <p:txBody>
          <a:bodyPr vert="horz" wrap="square" lIns="91440" tIns="45720" rIns="91440" bIns="45720" anchor="ctr"/>
          <a:lstStyle/>
          <a:p>
            <a:r>
              <a:rPr lang="zh-CN" altLang="en-US" dirty="0"/>
              <a:t>网络安全风险急速增加</a:t>
            </a:r>
            <a:endParaRPr lang="en-US" altLang="zh-CN" dirty="0"/>
          </a:p>
        </p:txBody>
      </p:sp>
      <p:sp>
        <p:nvSpPr>
          <p:cNvPr id="16387" name="Content Placeholder 2"/>
          <p:cNvSpPr>
            <a:spLocks noGrp="1"/>
          </p:cNvSpPr>
          <p:nvPr>
            <p:ph idx="1"/>
          </p:nvPr>
        </p:nvSpPr>
        <p:spPr>
          <a:xfrm>
            <a:off x="468313" y="1484313"/>
            <a:ext cx="5040313"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1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2012</a:t>
            </a:r>
            <a:r>
              <a:rPr kumimoji="0" lang="zh-CN" altLang="en-US" sz="1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年美国</a:t>
            </a:r>
            <a:r>
              <a:rPr kumimoji="0" lang="en-US" altLang="zh-CN" sz="1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ICS </a:t>
            </a:r>
            <a:r>
              <a:rPr kumimoji="0" lang="zh-CN" altLang="en-US" sz="1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蜜罐实验</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模拟了一个连接在</a:t>
            </a:r>
            <a:r>
              <a:rPr kumimoji="0" lang="en-US" altLang="zh-CN"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Internet </a:t>
            </a:r>
            <a:r>
              <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上的 </a:t>
            </a:r>
            <a:r>
              <a:rPr kumimoji="0" lang="en-US" altLang="zh-CN"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ICS </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en-US" altLang="zh-CN"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18 </a:t>
            </a:r>
            <a:r>
              <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小时内发生第一次深度攻击</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en-US" altLang="zh-CN"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28 </a:t>
            </a:r>
            <a:r>
              <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天内发生</a:t>
            </a:r>
            <a:r>
              <a:rPr kumimoji="0" lang="en-US" altLang="zh-CN"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39</a:t>
            </a:r>
            <a:r>
              <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次深度攻击</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1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美国</a:t>
            </a:r>
            <a:r>
              <a:rPr kumimoji="0" lang="en-US" altLang="zh-CN" sz="1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DHS</a:t>
            </a:r>
            <a:r>
              <a:rPr kumimoji="0" lang="zh-CN" altLang="en-US" sz="1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的统计，</a:t>
            </a:r>
            <a:r>
              <a:rPr kumimoji="0" lang="en-US" altLang="zh-CN" sz="1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41% </a:t>
            </a:r>
            <a:r>
              <a:rPr kumimoji="0" lang="zh-CN" altLang="en-US" sz="1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记录在案的针对关键基础设施的攻击是针对能源相关行业</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石油及天然气行业</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电力基础设施</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1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攻击已经蔓延到关键基础设施的各个部门</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1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44037" name="Group 9"/>
          <p:cNvGrpSpPr/>
          <p:nvPr/>
        </p:nvGrpSpPr>
        <p:grpSpPr>
          <a:xfrm>
            <a:off x="5651500" y="1592263"/>
            <a:ext cx="3259138" cy="3673475"/>
            <a:chOff x="687512" y="2657872"/>
            <a:chExt cx="4104456" cy="3382277"/>
          </a:xfrm>
        </p:grpSpPr>
        <p:sp>
          <p:nvSpPr>
            <p:cNvPr id="44040" name="Rectangle 10"/>
            <p:cNvSpPr/>
            <p:nvPr/>
          </p:nvSpPr>
          <p:spPr>
            <a:xfrm>
              <a:off x="687512" y="2657872"/>
              <a:ext cx="4104456" cy="3382277"/>
            </a:xfrm>
            <a:prstGeom prst="rect">
              <a:avLst/>
            </a:prstGeom>
            <a:noFill/>
            <a:ln w="25400" cap="flat" cmpd="sng">
              <a:solidFill>
                <a:schemeClr val="accent2"/>
              </a:solidFill>
              <a:prstDash val="solid"/>
              <a:roun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0" lvl="0" indent="0" algn="ctr" defTabSz="913130" eaLnBrk="1" hangingPunct="1">
                <a:spcBef>
                  <a:spcPct val="0"/>
                </a:spcBef>
                <a:buNone/>
              </a:pPr>
              <a:endParaRPr lang="en-US" altLang="zh-CN" dirty="0">
                <a:solidFill>
                  <a:srgbClr val="000000"/>
                </a:solidFill>
                <a:latin typeface="Gill Sans"/>
                <a:ea typeface="ヒラギノ角ゴ ProN W3"/>
                <a:sym typeface="Gill Sans"/>
              </a:endParaRPr>
            </a:p>
          </p:txBody>
        </p:sp>
        <p:sp>
          <p:nvSpPr>
            <p:cNvPr id="44041" name="Rectangle 11"/>
            <p:cNvSpPr/>
            <p:nvPr/>
          </p:nvSpPr>
          <p:spPr>
            <a:xfrm>
              <a:off x="687512" y="2657872"/>
              <a:ext cx="4104456" cy="650437"/>
            </a:xfrm>
            <a:prstGeom prst="rect">
              <a:avLst/>
            </a:prstGeom>
            <a:solidFill>
              <a:schemeClr val="accent1"/>
            </a:solidFill>
            <a:ln w="25400">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0" lvl="0" indent="0" algn="ctr" defTabSz="913130" eaLnBrk="1" hangingPunct="1">
                <a:spcBef>
                  <a:spcPct val="0"/>
                </a:spcBef>
                <a:buNone/>
              </a:pPr>
              <a:endParaRPr lang="en-US" altLang="zh-CN" dirty="0">
                <a:solidFill>
                  <a:srgbClr val="000000"/>
                </a:solidFill>
                <a:latin typeface="Gill Sans"/>
                <a:ea typeface="ヒラギノ角ゴ ProN W3"/>
                <a:sym typeface="Gill Sans"/>
              </a:endParaRPr>
            </a:p>
          </p:txBody>
        </p:sp>
        <p:sp>
          <p:nvSpPr>
            <p:cNvPr id="13" name="TextBox 12"/>
            <p:cNvSpPr txBox="1"/>
            <p:nvPr/>
          </p:nvSpPr>
          <p:spPr>
            <a:xfrm>
              <a:off x="819462" y="2673950"/>
              <a:ext cx="3598646" cy="540814"/>
            </a:xfrm>
            <a:prstGeom prst="rect">
              <a:avLst/>
            </a:prstGeom>
            <a:noFill/>
          </p:spPr>
          <p:txBody>
            <a:bodyPr>
              <a:spAutoFit/>
            </a:bodyPr>
            <a:lstStyle/>
            <a:p>
              <a:pPr marL="0" marR="0" lvl="0" indent="0" algn="l" defTabSz="914400" rtl="0" eaLnBrk="1" fontAlgn="base" latinLnBrk="0" hangingPunct="1">
                <a:lnSpc>
                  <a:spcPts val="252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rPr>
                <a:t>针对关键基础设施的网络攻击常常成为新闻头条</a:t>
              </a:r>
              <a:endParaRPr kumimoji="0" lang="en-US" sz="1800" b="0" i="0" u="none" strike="noStrike" kern="1200" cap="none" spc="0" normalizeH="0" baseline="0" noProof="0" dirty="0">
                <a:ln>
                  <a:noFill/>
                </a:ln>
                <a:solidFill>
                  <a:schemeClr val="bg1"/>
                </a:solidFill>
                <a:effectLst/>
                <a:uLnTx/>
                <a:uFillTx/>
                <a:latin typeface="+mn-lt"/>
                <a:ea typeface="宋体" panose="02010600030101010101" pitchFamily="2" charset="-122"/>
                <a:cs typeface="+mn-cs"/>
              </a:endParaRPr>
            </a:p>
          </p:txBody>
        </p:sp>
      </p:grpSp>
      <p:sp>
        <p:nvSpPr>
          <p:cNvPr id="23" name="TextBox 22"/>
          <p:cNvSpPr txBox="1"/>
          <p:nvPr/>
        </p:nvSpPr>
        <p:spPr>
          <a:xfrm>
            <a:off x="6343650" y="5581650"/>
            <a:ext cx="2203450" cy="193675"/>
          </a:xfrm>
          <a:prstGeom prst="rect">
            <a:avLst/>
          </a:prstGeom>
          <a:noFill/>
        </p:spPr>
        <p:txBody>
          <a:bodyPr lIns="82295" tIns="41148" rIns="82295" bIns="41148">
            <a:spAutoFit/>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700" b="0" i="0" u="none" strike="noStrike" kern="1200" cap="none" spc="0" normalizeH="0" baseline="0" noProof="0" dirty="0">
                <a:ln>
                  <a:noFill/>
                </a:ln>
                <a:solidFill>
                  <a:schemeClr val="tx1"/>
                </a:solidFill>
                <a:effectLst/>
                <a:uLnTx/>
                <a:uFillTx/>
                <a:latin typeface="+mn-lt"/>
                <a:ea typeface="宋体" panose="02010600030101010101" pitchFamily="2" charset="-122"/>
                <a:cs typeface="+mn-cs"/>
              </a:rPr>
              <a:t>Sources – Wall Street journal, Wired Magazine </a:t>
            </a:r>
          </a:p>
        </p:txBody>
      </p:sp>
      <p:pic>
        <p:nvPicPr>
          <p:cNvPr id="44039" name="Picture 23" descr="newspapers.psd"/>
          <p:cNvPicPr>
            <a:picLocks noChangeAspect="1"/>
          </p:cNvPicPr>
          <p:nvPr/>
        </p:nvPicPr>
        <p:blipFill>
          <a:blip r:embed="rId3" cstate="print"/>
          <a:stretch>
            <a:fillRect/>
          </a:stretch>
        </p:blipFill>
        <p:spPr>
          <a:xfrm>
            <a:off x="6156325" y="2633663"/>
            <a:ext cx="2249488" cy="2422525"/>
          </a:xfrm>
          <a:prstGeom prst="rect">
            <a:avLst/>
          </a:prstGeom>
          <a:noFill/>
          <a:ln w="9525">
            <a:noFill/>
          </a:ln>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工控系统面临的威胁</a:t>
            </a:r>
          </a:p>
        </p:txBody>
      </p:sp>
      <p:sp>
        <p:nvSpPr>
          <p:cNvPr id="45059" name="内容占位符 2"/>
          <p:cNvSpPr>
            <a:spLocks noGrp="1"/>
          </p:cNvSpPr>
          <p:nvPr>
            <p:ph idx="1"/>
          </p:nvPr>
        </p:nvSpPr>
        <p:spPr>
          <a:xfrm>
            <a:off x="755650" y="1052513"/>
            <a:ext cx="7812088" cy="4752975"/>
          </a:xfrm>
        </p:spPr>
        <p:txBody>
          <a:bodyPr vert="horz" wrap="square" lIns="91440" tIns="45720" rIns="91440" bIns="45720" anchor="t"/>
          <a:lstStyle/>
          <a:p>
            <a:pPr>
              <a:buClr>
                <a:schemeClr val="accent2"/>
              </a:buClr>
              <a:buFont typeface="Wingdings" panose="05000000000000000000" pitchFamily="2" charset="2"/>
            </a:pPr>
            <a:r>
              <a:rPr lang="zh-CN" altLang="en-US" sz="2400" kern="1200" dirty="0" smtClean="0">
                <a:latin typeface="微软雅黑" panose="020B0503020204020204" pitchFamily="34" charset="-122"/>
                <a:ea typeface="微软雅黑" panose="020B0503020204020204" pitchFamily="34" charset="-122"/>
                <a:cs typeface="+mn-cs"/>
              </a:rPr>
              <a:t>台湾</a:t>
            </a:r>
            <a:r>
              <a:rPr lang="en-US" altLang="zh-CN" sz="2400" kern="1200" dirty="0" smtClean="0">
                <a:latin typeface="微软雅黑" panose="020B0503020204020204" pitchFamily="34" charset="-122"/>
                <a:ea typeface="微软雅黑" panose="020B0503020204020204" pitchFamily="34" charset="-122"/>
                <a:cs typeface="+mn-cs"/>
              </a:rPr>
              <a:t>ICST</a:t>
            </a:r>
            <a:r>
              <a:rPr lang="zh-CN" altLang="en-US" sz="2400" kern="1200" dirty="0" smtClean="0">
                <a:latin typeface="微软雅黑" panose="020B0503020204020204" pitchFamily="34" charset="-122"/>
                <a:ea typeface="微软雅黑" panose="020B0503020204020204" pitchFamily="34" charset="-122"/>
                <a:cs typeface="+mn-cs"/>
              </a:rPr>
              <a:t>在几个月时间，通过检测</a:t>
            </a:r>
            <a:r>
              <a:rPr lang="en-US" altLang="zh-CN" sz="2400" kern="1200" dirty="0" smtClean="0">
                <a:latin typeface="微软雅黑" panose="020B0503020204020204" pitchFamily="34" charset="-122"/>
                <a:ea typeface="微软雅黑" panose="020B0503020204020204" pitchFamily="34" charset="-122"/>
                <a:cs typeface="+mn-cs"/>
              </a:rPr>
              <a:t>31</a:t>
            </a:r>
            <a:r>
              <a:rPr lang="zh-CN" altLang="en-US" sz="2400" kern="1200" dirty="0" smtClean="0">
                <a:latin typeface="微软雅黑" panose="020B0503020204020204" pitchFamily="34" charset="-122"/>
                <a:ea typeface="微软雅黑" panose="020B0503020204020204" pitchFamily="34" charset="-122"/>
                <a:cs typeface="+mn-cs"/>
              </a:rPr>
              <a:t>厂家的</a:t>
            </a:r>
            <a:r>
              <a:rPr lang="en-US" altLang="zh-CN" sz="2400" kern="1200" dirty="0" smtClean="0">
                <a:latin typeface="微软雅黑" panose="020B0503020204020204" pitchFamily="34" charset="-122"/>
                <a:ea typeface="微软雅黑" panose="020B0503020204020204" pitchFamily="34" charset="-122"/>
                <a:cs typeface="+mn-cs"/>
              </a:rPr>
              <a:t>67</a:t>
            </a:r>
            <a:r>
              <a:rPr lang="zh-CN" altLang="en-US" sz="2400" kern="1200" dirty="0" smtClean="0">
                <a:latin typeface="微软雅黑" panose="020B0503020204020204" pitchFamily="34" charset="-122"/>
                <a:ea typeface="微软雅黑" panose="020B0503020204020204" pitchFamily="34" charset="-122"/>
                <a:cs typeface="+mn-cs"/>
              </a:rPr>
              <a:t>个产品，挖掘出</a:t>
            </a:r>
            <a:r>
              <a:rPr lang="en-US" altLang="zh-CN" sz="2400" kern="1200" dirty="0" smtClean="0">
                <a:latin typeface="微软雅黑" panose="020B0503020204020204" pitchFamily="34" charset="-122"/>
                <a:ea typeface="微软雅黑" panose="020B0503020204020204" pitchFamily="34" charset="-122"/>
                <a:cs typeface="+mn-cs"/>
              </a:rPr>
              <a:t>50</a:t>
            </a:r>
            <a:r>
              <a:rPr lang="zh-CN" altLang="en-US" sz="2400" kern="1200" dirty="0" smtClean="0">
                <a:latin typeface="微软雅黑" panose="020B0503020204020204" pitchFamily="34" charset="-122"/>
                <a:ea typeface="微软雅黑" panose="020B0503020204020204" pitchFamily="34" charset="-122"/>
                <a:cs typeface="+mn-cs"/>
              </a:rPr>
              <a:t>个可以被利用的漏洞。</a:t>
            </a:r>
          </a:p>
          <a:p>
            <a:pPr>
              <a:buClr>
                <a:schemeClr val="accent2"/>
              </a:buClr>
              <a:buFont typeface="Wingdings" panose="05000000000000000000" pitchFamily="2" charset="2"/>
            </a:pPr>
            <a:r>
              <a:rPr lang="zh-CN" altLang="en-US" sz="2400" kern="1200" dirty="0" smtClean="0">
                <a:latin typeface="微软雅黑" panose="020B0503020204020204" pitchFamily="34" charset="-122"/>
                <a:ea typeface="微软雅黑" panose="020B0503020204020204" pitchFamily="34" charset="-122"/>
                <a:cs typeface="+mn-cs"/>
              </a:rPr>
              <a:t>从</a:t>
            </a:r>
            <a:r>
              <a:rPr lang="en-US" altLang="zh-CN" sz="2400" kern="1200" dirty="0" smtClean="0">
                <a:latin typeface="微软雅黑" panose="020B0503020204020204" pitchFamily="34" charset="-122"/>
                <a:ea typeface="微软雅黑" panose="020B0503020204020204" pitchFamily="34" charset="-122"/>
                <a:cs typeface="+mn-cs"/>
              </a:rPr>
              <a:t>2007</a:t>
            </a:r>
            <a:r>
              <a:rPr lang="zh-CN" altLang="en-US" sz="2400" kern="1200" dirty="0" smtClean="0">
                <a:latin typeface="微软雅黑" panose="020B0503020204020204" pitchFamily="34" charset="-122"/>
                <a:ea typeface="微软雅黑" panose="020B0503020204020204" pitchFamily="34" charset="-122"/>
                <a:cs typeface="+mn-cs"/>
              </a:rPr>
              <a:t>年起，每年的黑客大会都有关于工控系统安全的报告。</a:t>
            </a:r>
          </a:p>
          <a:p>
            <a:pPr>
              <a:buClr>
                <a:schemeClr val="accent2"/>
              </a:buClr>
              <a:buFont typeface="Wingdings" panose="05000000000000000000" pitchFamily="2" charset="2"/>
            </a:pPr>
            <a:r>
              <a:rPr lang="zh-CN" altLang="en-US" sz="2400" kern="1200" dirty="0" smtClean="0">
                <a:latin typeface="微软雅黑" panose="020B0503020204020204" pitchFamily="34" charset="-122"/>
                <a:ea typeface="微软雅黑" panose="020B0503020204020204" pitchFamily="34" charset="-122"/>
                <a:cs typeface="+mn-cs"/>
              </a:rPr>
              <a:t>美国</a:t>
            </a:r>
            <a:r>
              <a:rPr lang="en-US" altLang="zh-CN" sz="2400" kern="1200" dirty="0" smtClean="0">
                <a:latin typeface="微软雅黑" panose="020B0503020204020204" pitchFamily="34" charset="-122"/>
                <a:ea typeface="微软雅黑" panose="020B0503020204020204" pitchFamily="34" charset="-122"/>
                <a:cs typeface="+mn-cs"/>
              </a:rPr>
              <a:t>ICS-CERT</a:t>
            </a:r>
            <a:r>
              <a:rPr lang="zh-CN" altLang="en-US" sz="2400" kern="1200" dirty="0" smtClean="0">
                <a:latin typeface="微软雅黑" panose="020B0503020204020204" pitchFamily="34" charset="-122"/>
                <a:ea typeface="微软雅黑" panose="020B0503020204020204" pitchFamily="34" charset="-122"/>
                <a:cs typeface="+mn-cs"/>
              </a:rPr>
              <a:t>报告，</a:t>
            </a:r>
            <a:r>
              <a:rPr lang="en-US" altLang="zh-CN" sz="2400" kern="1200" dirty="0" smtClean="0">
                <a:latin typeface="微软雅黑" panose="020B0503020204020204" pitchFamily="34" charset="-122"/>
                <a:ea typeface="微软雅黑" panose="020B0503020204020204" pitchFamily="34" charset="-122"/>
                <a:cs typeface="+mn-cs"/>
              </a:rPr>
              <a:t>2012</a:t>
            </a:r>
            <a:r>
              <a:rPr lang="zh-CN" altLang="en-US" sz="2400" kern="1200" dirty="0" smtClean="0">
                <a:latin typeface="微软雅黑" panose="020B0503020204020204" pitchFamily="34" charset="-122"/>
                <a:ea typeface="微软雅黑" panose="020B0503020204020204" pitchFamily="34" charset="-122"/>
                <a:cs typeface="+mn-cs"/>
              </a:rPr>
              <a:t>年工控安全事件</a:t>
            </a:r>
            <a:r>
              <a:rPr lang="en-US" altLang="zh-CN" sz="2400" kern="1200" dirty="0" smtClean="0">
                <a:latin typeface="微软雅黑" panose="020B0503020204020204" pitchFamily="34" charset="-122"/>
                <a:ea typeface="微软雅黑" panose="020B0503020204020204" pitchFamily="34" charset="-122"/>
                <a:cs typeface="+mn-cs"/>
              </a:rPr>
              <a:t>197</a:t>
            </a:r>
            <a:r>
              <a:rPr lang="zh-CN" altLang="en-US" sz="2400" kern="1200" dirty="0" smtClean="0">
                <a:latin typeface="微软雅黑" panose="020B0503020204020204" pitchFamily="34" charset="-122"/>
                <a:ea typeface="微软雅黑" panose="020B0503020204020204" pitchFamily="34" charset="-122"/>
                <a:cs typeface="+mn-cs"/>
              </a:rPr>
              <a:t>起，</a:t>
            </a:r>
            <a:r>
              <a:rPr lang="en-US" altLang="zh-CN" sz="2400" kern="1200" dirty="0" smtClean="0">
                <a:latin typeface="微软雅黑" panose="020B0503020204020204" pitchFamily="34" charset="-122"/>
                <a:ea typeface="微软雅黑" panose="020B0503020204020204" pitchFamily="34" charset="-122"/>
                <a:cs typeface="+mn-cs"/>
              </a:rPr>
              <a:t>2013</a:t>
            </a:r>
            <a:r>
              <a:rPr lang="zh-CN" altLang="en-US" sz="2400" kern="1200" dirty="0" smtClean="0">
                <a:latin typeface="微软雅黑" panose="020B0503020204020204" pitchFamily="34" charset="-122"/>
                <a:ea typeface="微软雅黑" panose="020B0503020204020204" pitchFamily="34" charset="-122"/>
                <a:cs typeface="+mn-cs"/>
              </a:rPr>
              <a:t>上半年工控安全事件</a:t>
            </a:r>
            <a:r>
              <a:rPr lang="en-US" altLang="zh-CN" sz="2400" kern="1200" dirty="0" smtClean="0">
                <a:latin typeface="微软雅黑" panose="020B0503020204020204" pitchFamily="34" charset="-122"/>
                <a:ea typeface="微软雅黑" panose="020B0503020204020204" pitchFamily="34" charset="-122"/>
                <a:cs typeface="+mn-cs"/>
              </a:rPr>
              <a:t>206</a:t>
            </a:r>
            <a:r>
              <a:rPr lang="zh-CN" altLang="en-US" sz="2400" kern="1200" dirty="0" smtClean="0">
                <a:latin typeface="微软雅黑" panose="020B0503020204020204" pitchFamily="34" charset="-122"/>
                <a:ea typeface="微软雅黑" panose="020B0503020204020204" pitchFamily="34" charset="-122"/>
                <a:cs typeface="+mn-cs"/>
              </a:rPr>
              <a:t>起。排在前三位的行业分别是：能源、关键制造业、交通。</a:t>
            </a:r>
          </a:p>
        </p:txBody>
      </p:sp>
      <p:pic>
        <p:nvPicPr>
          <p:cNvPr id="45060" name="Picture 4"/>
          <p:cNvPicPr>
            <a:picLocks noChangeAspect="1"/>
          </p:cNvPicPr>
          <p:nvPr/>
        </p:nvPicPr>
        <p:blipFill>
          <a:blip r:embed="rId2" cstate="print"/>
          <a:stretch>
            <a:fillRect/>
          </a:stretch>
        </p:blipFill>
        <p:spPr>
          <a:xfrm>
            <a:off x="4273550" y="4221163"/>
            <a:ext cx="4838700" cy="2636837"/>
          </a:xfrm>
          <a:prstGeom prst="rect">
            <a:avLst/>
          </a:prstGeom>
          <a:noFill/>
          <a:ln w="9525">
            <a:noFill/>
          </a:ln>
        </p:spPr>
      </p:pic>
      <p:pic>
        <p:nvPicPr>
          <p:cNvPr id="45061" name="Picture 5" descr="C:\Users\Administrator\Desktop\ppt\CNVD.png"/>
          <p:cNvPicPr>
            <a:picLocks noChangeAspect="1"/>
          </p:cNvPicPr>
          <p:nvPr/>
        </p:nvPicPr>
        <p:blipFill>
          <a:blip r:embed="rId3" cstate="print"/>
          <a:stretch>
            <a:fillRect/>
          </a:stretch>
        </p:blipFill>
        <p:spPr>
          <a:xfrm>
            <a:off x="534988" y="4286250"/>
            <a:ext cx="3768725" cy="2506663"/>
          </a:xfrm>
          <a:prstGeom prst="rect">
            <a:avLst/>
          </a:prstGeom>
          <a:noFill/>
          <a:ln w="9525">
            <a:noFill/>
          </a:ln>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工控系统面临的威胁分析</a:t>
            </a:r>
          </a:p>
        </p:txBody>
      </p:sp>
      <p:sp>
        <p:nvSpPr>
          <p:cNvPr id="48131" name="内容占位符 2"/>
          <p:cNvSpPr>
            <a:spLocks noGrp="1"/>
          </p:cNvSpPr>
          <p:nvPr>
            <p:ph idx="1"/>
          </p:nvPr>
        </p:nvSpPr>
        <p:spPr>
          <a:xfrm>
            <a:off x="755650" y="1052513"/>
            <a:ext cx="8064500"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来自于经营管理网与互联网的威胁</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“两化”融合</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，信息化带动了工业化，工业化促进了信息化。产生了新型工业化，同时是也把传统</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IT</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风险延伸到了工控系统</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使工控系统面临来自经营管理网和互联网的威胁；</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2" cstate="print"/>
          <a:stretch>
            <a:fillRect/>
          </a:stretch>
        </p:blipFill>
        <p:spPr>
          <a:xfrm>
            <a:off x="1388110" y="3056255"/>
            <a:ext cx="6367145" cy="3294380"/>
          </a:xfrm>
          <a:prstGeom prst="rect">
            <a:avLst/>
          </a:prstGeom>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工控系统面临的威胁分析</a:t>
            </a:r>
          </a:p>
        </p:txBody>
      </p:sp>
      <p:sp>
        <p:nvSpPr>
          <p:cNvPr id="49155"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来自于工控系统内网的威胁：</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操作系统漏洞已知与</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无法修复的尴尬</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病毒木马横行与</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无法杀毒的尴尬</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非工控应用软件的存在，带来的</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未知风险</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移动介质</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的随意使用带来的风险！</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移动笔记本</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随意接入带来的风险！</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工业</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无线网络</a:t>
            </a:r>
            <a:r>
              <a:rPr kumimoji="0" lang="zh-CN" altLang="en-US" sz="2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边界不</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可见与非法</a:t>
            </a:r>
            <a:r>
              <a:rPr kumimoji="0" lang="zh-CN" altLang="en-US" sz="2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接入不可</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控风险！</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安全标准与动态</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2014.1.12</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美国白宫发布</a:t>
            </a: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网络安全框架</a:t>
            </a: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2013.5</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美国商务部</a:t>
            </a: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NIST</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更新</a:t>
            </a: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工业控制系统安全指南</a:t>
            </a: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版本</a:t>
            </a: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r1</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2014</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年第一季度将推出第二版本</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国际电工委员会制定</a:t>
            </a:r>
            <a:r>
              <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IEC 62443(ISA99)</a:t>
            </a: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工控安全标准。</a:t>
            </a:r>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安全标准与动态</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2011-2013</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连续三年被发改委纳入国家信息安全专项</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2013.12.26</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国家标准批准公布</a:t>
            </a: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工业以太网交换机技术规范</a:t>
            </a: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2012</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年</a:t>
            </a: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6</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月，</a:t>
            </a: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国务院关于大力推进信息化发展和切实保障信息安全的若干意见</a:t>
            </a: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（国发</a:t>
            </a: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〔2012〕23 </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号）中明确：保障工业控制系统安全。</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2011</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年</a:t>
            </a: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9</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月，工业和信息化部发布</a:t>
            </a: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关于加强工业控制系统信息安全管理的通知</a:t>
            </a: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451</a:t>
            </a: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号文）</a:t>
            </a:r>
          </a:p>
        </p:txBody>
      </p:sp>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工控安全动态</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工信部安全协调司赵泽良</a:t>
            </a:r>
            <a:r>
              <a:rPr kumimoji="0" lang="zh-CN" altLang="zh-CN" sz="2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司长</a:t>
            </a:r>
            <a:r>
              <a:rPr kumimoji="0" lang="zh-CN" altLang="en-US" sz="2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强调</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工业控制系统安全工作也到了非加强不可的时候</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了！”</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2014</a:t>
            </a:r>
            <a:r>
              <a:rPr kumimoji="0" lang="zh-CN" altLang="en-US" sz="2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a:t>
            </a:r>
            <a:r>
              <a:rPr kumimoji="0" lang="en-US" altLang="zh-CN" sz="2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2</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27</a:t>
            </a:r>
            <a:r>
              <a:rPr kumimoji="0" lang="zh-CN" altLang="en-US" sz="2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日中央</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网络安全和信息化领导小组成立；</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2014</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年</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3</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月</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6</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日上海市正式发布了</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上海市网络与信息安全事件专项应急预案</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en-US" altLang="zh-CN" sz="2800" b="1" i="0" u="none" strike="noStrike" kern="1200" cap="none" spc="0" normalizeH="0" baseline="0" noProof="0" dirty="0">
              <a:ln>
                <a:noFill/>
              </a:ln>
              <a:solidFill>
                <a:schemeClr val="tx1"/>
              </a:solidFill>
              <a:effectLst/>
              <a:uLnTx/>
              <a:uFillTx/>
              <a:latin typeface="+mn-lt"/>
              <a:ea typeface="+mn-ea"/>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en-US" altLang="zh-CN" sz="2800" b="1" i="0" u="none" strike="noStrike" kern="1200" cap="none" spc="0" normalizeH="0" baseline="0" noProof="0" dirty="0">
              <a:ln>
                <a:noFill/>
              </a:ln>
              <a:solidFill>
                <a:schemeClr val="tx1"/>
              </a:solidFill>
              <a:effectLst/>
              <a:uLnTx/>
              <a:uFillTx/>
              <a:latin typeface="+mn-lt"/>
              <a:ea typeface="+mn-ea"/>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990600"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1785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grpSp>
      <p:grpSp>
        <p:nvGrpSpPr>
          <p:cNvPr id="3" name="Group 6"/>
          <p:cNvGrpSpPr/>
          <p:nvPr/>
        </p:nvGrpSpPr>
        <p:grpSpPr bwMode="auto">
          <a:xfrm>
            <a:off x="1785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6" name="Line 10"/>
          <p:cNvSpPr>
            <a:spLocks noChangeShapeType="1"/>
          </p:cNvSpPr>
          <p:nvPr/>
        </p:nvSpPr>
        <p:spPr bwMode="auto">
          <a:xfrm>
            <a:off x="2395518" y="22955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sp>
        <p:nvSpPr>
          <p:cNvPr id="148" name="Text Box 12"/>
          <p:cNvSpPr txBox="1">
            <a:spLocks noChangeArrowheads="1"/>
          </p:cNvSpPr>
          <p:nvPr/>
        </p:nvSpPr>
        <p:spPr bwMode="gray">
          <a:xfrm>
            <a:off x="1982768" y="17843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chemeClr val="bg1"/>
                </a:solidFill>
                <a:effectLst/>
                <a:uLnTx/>
                <a:uFillTx/>
              </a:rPr>
              <a:t>1</a:t>
            </a:r>
          </a:p>
        </p:txBody>
      </p:sp>
      <p:sp>
        <p:nvSpPr>
          <p:cNvPr id="149" name="Line 13"/>
          <p:cNvSpPr>
            <a:spLocks noChangeShapeType="1"/>
          </p:cNvSpPr>
          <p:nvPr/>
        </p:nvSpPr>
        <p:spPr bwMode="auto">
          <a:xfrm>
            <a:off x="2395518" y="32099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0" name="Text Box 14"/>
          <p:cNvSpPr txBox="1">
            <a:spLocks noChangeArrowheads="1"/>
          </p:cNvSpPr>
          <p:nvPr/>
        </p:nvSpPr>
        <p:spPr bwMode="auto">
          <a:xfrm>
            <a:off x="3604966" y="1779845"/>
            <a:ext cx="2621280" cy="483235"/>
          </a:xfrm>
          <a:prstGeom prst="rect">
            <a:avLst/>
          </a:prstGeom>
          <a:noFill/>
          <a:ln w="9525" algn="ctr">
            <a:noFill/>
            <a:miter lim="800000"/>
          </a:ln>
        </p:spPr>
        <p:txBody>
          <a:bodyPr wrap="none">
            <a:spAutoFit/>
          </a:bodyPr>
          <a:lstStyle/>
          <a:p>
            <a:pPr eaLnBrk="0" fontAlgn="auto" hangingPunct="0">
              <a:spcBef>
                <a:spcPts val="0"/>
              </a:spcBef>
              <a:spcAft>
                <a:spcPts val="0"/>
              </a:spcAft>
              <a:defRPr/>
            </a:pPr>
            <a:r>
              <a:rPr lang="zh-CN" altLang="en-US" sz="2400" kern="0" dirty="0">
                <a:solidFill>
                  <a:schemeClr val="tx1"/>
                </a:solidFill>
                <a:latin typeface="微软雅黑" panose="020B0503020204020204" pitchFamily="34" charset="-122"/>
                <a:ea typeface="微软雅黑" panose="020B0503020204020204" pitchFamily="34" charset="-122"/>
              </a:rPr>
              <a:t>工控系统安全介绍</a:t>
            </a:r>
          </a:p>
        </p:txBody>
      </p:sp>
      <p:sp>
        <p:nvSpPr>
          <p:cNvPr id="151" name="Text Box 15"/>
          <p:cNvSpPr txBox="1">
            <a:spLocks noChangeArrowheads="1"/>
          </p:cNvSpPr>
          <p:nvPr/>
        </p:nvSpPr>
        <p:spPr bwMode="gray">
          <a:xfrm>
            <a:off x="1982768" y="26987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2</a:t>
            </a:r>
          </a:p>
        </p:txBody>
      </p:sp>
      <p:grpSp>
        <p:nvGrpSpPr>
          <p:cNvPr id="4" name="Group 16"/>
          <p:cNvGrpSpPr/>
          <p:nvPr/>
        </p:nvGrpSpPr>
        <p:grpSpPr bwMode="auto">
          <a:xfrm>
            <a:off x="1785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 name="Group 20"/>
          <p:cNvGrpSpPr/>
          <p:nvPr/>
        </p:nvGrpSpPr>
        <p:grpSpPr bwMode="auto">
          <a:xfrm>
            <a:off x="1785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60" name="Line 24"/>
          <p:cNvSpPr>
            <a:spLocks noChangeShapeType="1"/>
          </p:cNvSpPr>
          <p:nvPr/>
        </p:nvSpPr>
        <p:spPr bwMode="auto">
          <a:xfrm>
            <a:off x="2395518" y="41021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Text Box 25"/>
          <p:cNvSpPr txBox="1">
            <a:spLocks noChangeArrowheads="1"/>
          </p:cNvSpPr>
          <p:nvPr/>
        </p:nvSpPr>
        <p:spPr bwMode="auto">
          <a:xfrm>
            <a:off x="3608058" y="2656999"/>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工控系统安全威胁</a:t>
            </a:r>
          </a:p>
        </p:txBody>
      </p:sp>
      <p:sp>
        <p:nvSpPr>
          <p:cNvPr id="162" name="Text Box 26"/>
          <p:cNvSpPr txBox="1">
            <a:spLocks noChangeArrowheads="1"/>
          </p:cNvSpPr>
          <p:nvPr/>
        </p:nvSpPr>
        <p:spPr bwMode="gray">
          <a:xfrm>
            <a:off x="1982768" y="35909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0000"/>
                </a:solidFill>
                <a:effectLst/>
                <a:uLnTx/>
                <a:uFillTx/>
              </a:rPr>
              <a:t>3</a:t>
            </a:r>
          </a:p>
        </p:txBody>
      </p:sp>
      <p:sp>
        <p:nvSpPr>
          <p:cNvPr id="163" name="Line 27"/>
          <p:cNvSpPr>
            <a:spLocks noChangeShapeType="1"/>
          </p:cNvSpPr>
          <p:nvPr/>
        </p:nvSpPr>
        <p:spPr bwMode="auto">
          <a:xfrm>
            <a:off x="2395518" y="50165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Text Box 28"/>
          <p:cNvSpPr txBox="1">
            <a:spLocks noChangeArrowheads="1"/>
          </p:cNvSpPr>
          <p:nvPr/>
        </p:nvSpPr>
        <p:spPr bwMode="auto">
          <a:xfrm>
            <a:off x="3621912" y="3596210"/>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rgbClr val="FF0000"/>
                </a:solidFill>
                <a:latin typeface="微软雅黑" panose="020B0503020204020204" pitchFamily="34" charset="-122"/>
                <a:ea typeface="微软雅黑" panose="020B0503020204020204" pitchFamily="34" charset="-122"/>
              </a:rPr>
              <a:t>工控系统安全理念</a:t>
            </a:r>
          </a:p>
        </p:txBody>
      </p:sp>
      <p:sp>
        <p:nvSpPr>
          <p:cNvPr id="165" name="Text Box 29"/>
          <p:cNvSpPr txBox="1">
            <a:spLocks noChangeArrowheads="1"/>
          </p:cNvSpPr>
          <p:nvPr/>
        </p:nvSpPr>
        <p:spPr bwMode="gray">
          <a:xfrm>
            <a:off x="1982768" y="45053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4</a:t>
            </a:r>
          </a:p>
        </p:txBody>
      </p:sp>
      <p:sp>
        <p:nvSpPr>
          <p:cNvPr id="31" name="Text Box 28"/>
          <p:cNvSpPr txBox="1">
            <a:spLocks noChangeArrowheads="1"/>
          </p:cNvSpPr>
          <p:nvPr/>
        </p:nvSpPr>
        <p:spPr bwMode="auto">
          <a:xfrm>
            <a:off x="3613528" y="4451886"/>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工控系统安全策略</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基本概念</a:t>
            </a:r>
          </a:p>
        </p:txBody>
      </p:sp>
      <p:sp>
        <p:nvSpPr>
          <p:cNvPr id="3" name="内容占位符 2"/>
          <p:cNvSpPr>
            <a:spLocks noGrp="1"/>
          </p:cNvSpPr>
          <p:nvPr>
            <p:ph idx="1"/>
          </p:nvPr>
        </p:nvSpPr>
        <p:spPr>
          <a:xfrm>
            <a:off x="755650" y="836613"/>
            <a:ext cx="7812088" cy="2135188"/>
          </a:xfrm>
        </p:spPr>
        <p:txBody>
          <a:bodyPr vert="horz" wrap="square" lIns="91440" tIns="45720" rIns="91440" bIns="45720" numCol="1" anchor="t" anchorCtr="0" compatLnSpc="1"/>
          <a:lstStyle/>
          <a:p>
            <a:pPr marL="469900" marR="0" lvl="1"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可编程逻辑控制器</a:t>
            </a:r>
            <a:r>
              <a:rPr kumimoji="0" lang="en-US" altLang="zh-CN" sz="2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(PLC)</a:t>
            </a:r>
            <a:r>
              <a:rPr kumimoji="0" lang="zh-CN" altLang="en-US" sz="2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en-US" altLang="zh-CN"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PLC</a:t>
            </a: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单纯的实现逻辑功能和控制，不提供人机界面，实现操作需借助与按钮指示灯、</a:t>
            </a:r>
            <a:r>
              <a:rPr kumimoji="0" lang="en-US" altLang="zh-CN"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HMI</a:t>
            </a: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以及</a:t>
            </a:r>
            <a:r>
              <a:rPr kumimoji="0" lang="en-US" altLang="zh-CN"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SCADA</a:t>
            </a: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系统，</a:t>
            </a:r>
            <a:r>
              <a:rPr kumimoji="0" lang="en-US" altLang="zh-CN"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PLC</a:t>
            </a: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实现单机及简单控制。</a:t>
            </a:r>
          </a:p>
        </p:txBody>
      </p:sp>
      <p:pic>
        <p:nvPicPr>
          <p:cNvPr id="14340" name="图片 3"/>
          <p:cNvPicPr>
            <a:picLocks noChangeAspect="1"/>
          </p:cNvPicPr>
          <p:nvPr/>
        </p:nvPicPr>
        <p:blipFill>
          <a:blip r:embed="rId2" cstate="print"/>
          <a:stretch>
            <a:fillRect/>
          </a:stretch>
        </p:blipFill>
        <p:spPr>
          <a:xfrm>
            <a:off x="0" y="2971800"/>
            <a:ext cx="5832475" cy="3860800"/>
          </a:xfrm>
          <a:prstGeom prst="rect">
            <a:avLst/>
          </a:prstGeom>
          <a:noFill/>
          <a:ln w="9525">
            <a:noFill/>
          </a:ln>
        </p:spPr>
      </p:pic>
      <p:pic>
        <p:nvPicPr>
          <p:cNvPr id="14341" name="图片 4"/>
          <p:cNvPicPr>
            <a:picLocks noChangeAspect="1"/>
          </p:cNvPicPr>
          <p:nvPr/>
        </p:nvPicPr>
        <p:blipFill>
          <a:blip r:embed="rId3" cstate="print"/>
          <a:stretch>
            <a:fillRect/>
          </a:stretch>
        </p:blipFill>
        <p:spPr>
          <a:xfrm>
            <a:off x="5940425" y="3068638"/>
            <a:ext cx="3203575" cy="3763962"/>
          </a:xfrm>
          <a:prstGeom prst="rect">
            <a:avLst/>
          </a:prstGeom>
          <a:noFill/>
          <a:ln w="9525">
            <a:noFill/>
          </a:ln>
        </p:spPr>
      </p:pic>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2"/>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a:t>
            </a:r>
            <a:r>
              <a:rPr lang="en-US" altLang="zh-CN" dirty="0"/>
              <a:t>-</a:t>
            </a:r>
            <a:r>
              <a:rPr lang="zh-CN" altLang="en-US" dirty="0"/>
              <a:t>白名单</a:t>
            </a:r>
          </a:p>
        </p:txBody>
      </p:sp>
      <p:sp>
        <p:nvSpPr>
          <p:cNvPr id="4" name="内容占位符 3"/>
          <p:cNvSpPr>
            <a:spLocks noGrp="1"/>
          </p:cNvSpPr>
          <p:nvPr>
            <p:ph idx="1"/>
          </p:nvPr>
        </p:nvSpPr>
        <p:spPr>
          <a:xfrm>
            <a:off x="755650" y="12684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a:t>
            </a: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PC</a:t>
            </a: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、服务器的进程、服务</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操作员站、工程师站、</a:t>
            </a:r>
            <a:r>
              <a:rPr kumimoji="0" lang="en-US" altLang="zh-CN"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HMI</a:t>
            </a: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WEB</a:t>
            </a: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服务器、数据库服务器；</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工控系统访问控制列表</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en-US" altLang="zh-CN"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IT</a:t>
            </a: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防火墙、工业交换机、工业防火墙等；</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工控系统资产</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能够实时识别非法设备进入工控系统</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2"/>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a:t>
            </a:r>
            <a:r>
              <a:rPr lang="en-US" altLang="zh-CN" dirty="0"/>
              <a:t>-</a:t>
            </a:r>
            <a:r>
              <a:rPr lang="zh-CN" altLang="en-US" dirty="0"/>
              <a:t>层次化</a:t>
            </a:r>
          </a:p>
        </p:txBody>
      </p:sp>
      <p:sp>
        <p:nvSpPr>
          <p:cNvPr id="4" name="内容占位符 3"/>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“层次化”</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根据工控系统功能的不同，对工控系统进行纵向分层、横向分域，域分等级，目的是进行安全隔离防护。</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针对工控</a:t>
            </a: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系统特点，提出</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了“三层架构，二层发防护”的方案。</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53252" name="Picture 5"/>
          <p:cNvPicPr>
            <a:picLocks noChangeAspect="1"/>
          </p:cNvPicPr>
          <p:nvPr/>
        </p:nvPicPr>
        <p:blipFill>
          <a:blip r:embed="rId3" cstate="print"/>
          <a:stretch>
            <a:fillRect/>
          </a:stretch>
        </p:blipFill>
        <p:spPr>
          <a:xfrm>
            <a:off x="755333" y="4005263"/>
            <a:ext cx="3533775" cy="2852737"/>
          </a:xfrm>
          <a:prstGeom prst="rect">
            <a:avLst/>
          </a:prstGeom>
          <a:noFill/>
          <a:ln w="9525">
            <a:noFill/>
          </a:ln>
        </p:spPr>
      </p:pic>
      <p:pic>
        <p:nvPicPr>
          <p:cNvPr id="53253" name="Picture 5"/>
          <p:cNvPicPr>
            <a:picLocks noChangeAspect="1"/>
          </p:cNvPicPr>
          <p:nvPr/>
        </p:nvPicPr>
        <p:blipFill>
          <a:blip r:embed="rId4" cstate="print"/>
          <a:stretch>
            <a:fillRect/>
          </a:stretch>
        </p:blipFill>
        <p:spPr>
          <a:xfrm>
            <a:off x="5651500" y="4005263"/>
            <a:ext cx="3492500" cy="2852737"/>
          </a:xfrm>
          <a:prstGeom prst="rect">
            <a:avLst/>
          </a:prstGeom>
          <a:noFill/>
          <a:ln w="9525">
            <a:noFill/>
          </a:ln>
        </p:spPr>
      </p:pic>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2"/>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a:t>
            </a:r>
            <a:r>
              <a:rPr lang="en-US" altLang="zh-CN" dirty="0"/>
              <a:t>-</a:t>
            </a:r>
            <a:r>
              <a:rPr lang="zh-CN" altLang="en-US" dirty="0"/>
              <a:t>边缘化</a:t>
            </a:r>
          </a:p>
        </p:txBody>
      </p:sp>
      <p:sp>
        <p:nvSpPr>
          <p:cNvPr id="4" name="内容占位符 3"/>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“边缘化”</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从工控系统演变过程可以看到，工控系统最初是独立的自动控制系统，但随着信息化的发展，以及智能控制的要求，不断的引入</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IT</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技术、互联网技术，从而使工控系统不再独立。</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工控系统安全，需要加强工控系统</a:t>
            </a:r>
            <a:r>
              <a:rPr kumimoji="0" lang="zh-CN" altLang="en-US" sz="22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周边信息化系统的安全</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。例如：</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SCADA</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MES</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ERP</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安全。</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2"/>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a:t>
            </a:r>
            <a:r>
              <a:rPr lang="en-US" altLang="zh-CN" dirty="0"/>
              <a:t>-</a:t>
            </a:r>
            <a:r>
              <a:rPr lang="zh-CN" altLang="en-US" dirty="0"/>
              <a:t>透明化</a:t>
            </a:r>
          </a:p>
        </p:txBody>
      </p:sp>
      <p:sp>
        <p:nvSpPr>
          <p:cNvPr id="4" name="内容占位符 3"/>
          <p:cNvSpPr>
            <a:spLocks noGrp="1"/>
          </p:cNvSpPr>
          <p:nvPr>
            <p:ph idx="1"/>
          </p:nvPr>
        </p:nvSpPr>
        <p:spPr>
          <a:xfrm>
            <a:off x="755650" y="1052513"/>
            <a:ext cx="8137525"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“透明化”</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工控系统安全采取的技术措施、管理措施，不能够降低系统使用者的</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易用性</a:t>
            </a:r>
            <a:r>
              <a:rPr kumimoji="0" lang="zh-CN" altLang="en-US"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，安全措施对使用者来说是</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透明</a:t>
            </a:r>
            <a:r>
              <a:rPr kumimoji="0" lang="zh-CN" altLang="en-US" sz="22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的；</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工控系统安全解决方案，</a:t>
            </a:r>
            <a:r>
              <a:rPr kumimoji="0" lang="zh-CN" altLang="en-US" sz="2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不能够降低系统的可用性、尽可能避免系统的延时</a:t>
            </a:r>
            <a:r>
              <a:rPr kumimoji="0" lang="zh-CN" altLang="en-US" sz="2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（如果有延时，必须在可接受的范围之内）。</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990600"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1785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0000"/>
                </a:solidFill>
                <a:effectLst/>
                <a:uLnTx/>
                <a:uFillTx/>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grpSp>
      <p:grpSp>
        <p:nvGrpSpPr>
          <p:cNvPr id="3" name="Group 6"/>
          <p:cNvGrpSpPr/>
          <p:nvPr/>
        </p:nvGrpSpPr>
        <p:grpSpPr bwMode="auto">
          <a:xfrm>
            <a:off x="1785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46" name="Line 10"/>
          <p:cNvSpPr>
            <a:spLocks noChangeShapeType="1"/>
          </p:cNvSpPr>
          <p:nvPr/>
        </p:nvSpPr>
        <p:spPr bwMode="auto">
          <a:xfrm>
            <a:off x="2395518" y="22955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0000"/>
              </a:solidFill>
              <a:effectLst/>
              <a:uLnTx/>
              <a:uFillTx/>
            </a:endParaRPr>
          </a:p>
        </p:txBody>
      </p:sp>
      <p:sp>
        <p:nvSpPr>
          <p:cNvPr id="148" name="Text Box 12"/>
          <p:cNvSpPr txBox="1">
            <a:spLocks noChangeArrowheads="1"/>
          </p:cNvSpPr>
          <p:nvPr/>
        </p:nvSpPr>
        <p:spPr bwMode="gray">
          <a:xfrm>
            <a:off x="1982768" y="17843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chemeClr val="bg1"/>
                </a:solidFill>
                <a:effectLst/>
                <a:uLnTx/>
                <a:uFillTx/>
              </a:rPr>
              <a:t>1</a:t>
            </a:r>
          </a:p>
        </p:txBody>
      </p:sp>
      <p:sp>
        <p:nvSpPr>
          <p:cNvPr id="149" name="Line 13"/>
          <p:cNvSpPr>
            <a:spLocks noChangeShapeType="1"/>
          </p:cNvSpPr>
          <p:nvPr/>
        </p:nvSpPr>
        <p:spPr bwMode="auto">
          <a:xfrm>
            <a:off x="2395518" y="3209937"/>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0" name="Text Box 14"/>
          <p:cNvSpPr txBox="1">
            <a:spLocks noChangeArrowheads="1"/>
          </p:cNvSpPr>
          <p:nvPr/>
        </p:nvSpPr>
        <p:spPr bwMode="auto">
          <a:xfrm>
            <a:off x="3604966" y="1779845"/>
            <a:ext cx="2621280" cy="483235"/>
          </a:xfrm>
          <a:prstGeom prst="rect">
            <a:avLst/>
          </a:prstGeom>
          <a:noFill/>
          <a:ln w="9525" algn="ctr">
            <a:noFill/>
            <a:miter lim="800000"/>
          </a:ln>
        </p:spPr>
        <p:txBody>
          <a:bodyPr wrap="none">
            <a:spAutoFit/>
          </a:bodyPr>
          <a:lstStyle/>
          <a:p>
            <a:pPr eaLnBrk="0" fontAlgn="auto" hangingPunct="0">
              <a:spcBef>
                <a:spcPts val="0"/>
              </a:spcBef>
              <a:spcAft>
                <a:spcPts val="0"/>
              </a:spcAft>
              <a:defRPr/>
            </a:pPr>
            <a:r>
              <a:rPr lang="zh-CN" altLang="en-US" sz="2400" kern="0" dirty="0">
                <a:solidFill>
                  <a:schemeClr val="tx1"/>
                </a:solidFill>
                <a:latin typeface="微软雅黑" panose="020B0503020204020204" pitchFamily="34" charset="-122"/>
                <a:ea typeface="微软雅黑" panose="020B0503020204020204" pitchFamily="34" charset="-122"/>
              </a:rPr>
              <a:t>工控系统安全介绍</a:t>
            </a:r>
          </a:p>
        </p:txBody>
      </p:sp>
      <p:sp>
        <p:nvSpPr>
          <p:cNvPr id="151" name="Text Box 15"/>
          <p:cNvSpPr txBox="1">
            <a:spLocks noChangeArrowheads="1"/>
          </p:cNvSpPr>
          <p:nvPr/>
        </p:nvSpPr>
        <p:spPr bwMode="gray">
          <a:xfrm>
            <a:off x="1982768" y="2698762"/>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2</a:t>
            </a:r>
          </a:p>
        </p:txBody>
      </p:sp>
      <p:grpSp>
        <p:nvGrpSpPr>
          <p:cNvPr id="4" name="Group 16"/>
          <p:cNvGrpSpPr/>
          <p:nvPr/>
        </p:nvGrpSpPr>
        <p:grpSpPr bwMode="auto">
          <a:xfrm>
            <a:off x="1785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5" name="Group 20"/>
          <p:cNvGrpSpPr/>
          <p:nvPr/>
        </p:nvGrpSpPr>
        <p:grpSpPr bwMode="auto">
          <a:xfrm>
            <a:off x="1785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Text" lastClr="000000"/>
                </a:solidFill>
                <a:effectLst/>
                <a:uLnTx/>
                <a:uFillTx/>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60" name="Line 24"/>
          <p:cNvSpPr>
            <a:spLocks noChangeShapeType="1"/>
          </p:cNvSpPr>
          <p:nvPr/>
        </p:nvSpPr>
        <p:spPr bwMode="auto">
          <a:xfrm>
            <a:off x="2395518" y="41021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1" name="Text Box 25"/>
          <p:cNvSpPr txBox="1">
            <a:spLocks noChangeArrowheads="1"/>
          </p:cNvSpPr>
          <p:nvPr/>
        </p:nvSpPr>
        <p:spPr bwMode="auto">
          <a:xfrm>
            <a:off x="3608058" y="2656999"/>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工控系统安全威胁</a:t>
            </a:r>
          </a:p>
        </p:txBody>
      </p:sp>
      <p:sp>
        <p:nvSpPr>
          <p:cNvPr id="162" name="Text Box 26"/>
          <p:cNvSpPr txBox="1">
            <a:spLocks noChangeArrowheads="1"/>
          </p:cNvSpPr>
          <p:nvPr/>
        </p:nvSpPr>
        <p:spPr bwMode="gray">
          <a:xfrm>
            <a:off x="1982768" y="35909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FFFF"/>
                </a:solidFill>
                <a:effectLst/>
                <a:uLnTx/>
                <a:uFillTx/>
              </a:rPr>
              <a:t>3</a:t>
            </a:r>
          </a:p>
        </p:txBody>
      </p:sp>
      <p:sp>
        <p:nvSpPr>
          <p:cNvPr id="163" name="Line 27"/>
          <p:cNvSpPr>
            <a:spLocks noChangeShapeType="1"/>
          </p:cNvSpPr>
          <p:nvPr/>
        </p:nvSpPr>
        <p:spPr bwMode="auto">
          <a:xfrm>
            <a:off x="2395518" y="5016512"/>
            <a:ext cx="4800600" cy="0"/>
          </a:xfrm>
          <a:prstGeom prst="line">
            <a:avLst/>
          </a:prstGeom>
          <a:noFill/>
          <a:ln w="25400">
            <a:solidFill>
              <a:srgbClr val="000000"/>
            </a:solidFill>
            <a:prstDash val="sysDot"/>
            <a:round/>
            <a:tailEnd type="oval"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4" name="Text Box 28"/>
          <p:cNvSpPr txBox="1">
            <a:spLocks noChangeArrowheads="1"/>
          </p:cNvSpPr>
          <p:nvPr/>
        </p:nvSpPr>
        <p:spPr bwMode="auto">
          <a:xfrm>
            <a:off x="3621912" y="3596210"/>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chemeClr val="tx1"/>
                </a:solidFill>
                <a:latin typeface="微软雅黑" panose="020B0503020204020204" pitchFamily="34" charset="-122"/>
                <a:ea typeface="微软雅黑" panose="020B0503020204020204" pitchFamily="34" charset="-122"/>
              </a:rPr>
              <a:t>工控系统安全理念</a:t>
            </a:r>
          </a:p>
        </p:txBody>
      </p:sp>
      <p:sp>
        <p:nvSpPr>
          <p:cNvPr id="165" name="Text Box 29"/>
          <p:cNvSpPr txBox="1">
            <a:spLocks noChangeArrowheads="1"/>
          </p:cNvSpPr>
          <p:nvPr/>
        </p:nvSpPr>
        <p:spPr bwMode="gray">
          <a:xfrm>
            <a:off x="1982768" y="4505337"/>
            <a:ext cx="354013" cy="457200"/>
          </a:xfrm>
          <a:prstGeom prst="rect">
            <a:avLst/>
          </a:prstGeom>
          <a:noFill/>
          <a:ln w="9525" algn="ctr">
            <a:noFill/>
            <a:miter lim="800000"/>
          </a:ln>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F0000"/>
                </a:solidFill>
                <a:effectLst/>
                <a:uLnTx/>
                <a:uFillTx/>
              </a:rPr>
              <a:t>4</a:t>
            </a:r>
          </a:p>
        </p:txBody>
      </p:sp>
      <p:sp>
        <p:nvSpPr>
          <p:cNvPr id="31" name="Text Box 28"/>
          <p:cNvSpPr txBox="1">
            <a:spLocks noChangeArrowheads="1"/>
          </p:cNvSpPr>
          <p:nvPr/>
        </p:nvSpPr>
        <p:spPr bwMode="auto">
          <a:xfrm>
            <a:off x="3613528" y="4451886"/>
            <a:ext cx="2621280" cy="483235"/>
          </a:xfrm>
          <a:prstGeom prst="rect">
            <a:avLst/>
          </a:prstGeom>
          <a:noFill/>
          <a:ln w="9525" algn="ctr">
            <a:noFill/>
            <a:miter lim="800000"/>
          </a:ln>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lang="zh-CN" altLang="en-US" sz="2400" kern="0" dirty="0">
                <a:solidFill>
                  <a:srgbClr val="FF0000"/>
                </a:solidFill>
                <a:latin typeface="微软雅黑" panose="020B0503020204020204" pitchFamily="34" charset="-122"/>
                <a:ea typeface="微软雅黑" panose="020B0503020204020204" pitchFamily="34" charset="-122"/>
              </a:rPr>
              <a:t>工控系统安全策略</a:t>
            </a:r>
          </a:p>
        </p:txBody>
      </p:sp>
    </p:spTree>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工控系统安全解决方案思路</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基于工控系统安全防护理念，从四个维度，解决工控系统安全问题。</a:t>
            </a:r>
            <a:endParaRPr kumimoji="0" lang="en-US" altLang="zh-CN"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endPar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2" cstate="print"/>
          <a:stretch>
            <a:fillRect/>
          </a:stretch>
        </p:blipFill>
        <p:spPr>
          <a:xfrm>
            <a:off x="1918335" y="2322830"/>
            <a:ext cx="5307965" cy="4036060"/>
          </a:xfrm>
          <a:prstGeom prst="rect">
            <a:avLst/>
          </a:prstGeom>
        </p:spPr>
      </p:pic>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工控系统安全防护</a:t>
            </a:r>
          </a:p>
        </p:txBody>
      </p:sp>
      <p:sp>
        <p:nvSpPr>
          <p:cNvPr id="3" name="内容占位符 2"/>
          <p:cNvSpPr>
            <a:spLocks noGrp="1"/>
          </p:cNvSpPr>
          <p:nvPr>
            <p:ph idx="1"/>
          </p:nvPr>
        </p:nvSpPr>
        <p:spPr>
          <a:xfrm>
            <a:off x="755650" y="1052513"/>
            <a:ext cx="3816350"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纵向分层：三层架构，二层防护。经营管理层、生产控制层、过程控制层。</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横向分域：不同的车间、不同的生产线进行逻辑隔离。</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分层分域的目的就是进行安全隔离防护。</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4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2946" name="Rectangle 2"/>
          <p:cNvSpPr>
            <a:spLocks noChangeArrowheads="1"/>
          </p:cNvSpPr>
          <p:nvPr/>
        </p:nvSpPr>
        <p:spPr bwMode="auto">
          <a:xfrm>
            <a:off x="0" y="0"/>
            <a:ext cx="9144000" cy="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aphicFrame>
        <p:nvGraphicFramePr>
          <p:cNvPr id="58373" name="Object 1"/>
          <p:cNvGraphicFramePr>
            <a:graphicFrameLocks/>
          </p:cNvGraphicFramePr>
          <p:nvPr/>
        </p:nvGraphicFramePr>
        <p:xfrm>
          <a:off x="4716463" y="1125538"/>
          <a:ext cx="4427537" cy="5040312"/>
        </p:xfrm>
        <a:graphic>
          <a:graphicData uri="http://schemas.openxmlformats.org/presentationml/2006/ole">
            <p:oleObj spid="_x0000_s3078" r:id="rId3" imgW="5003305" imgH="5339353" progId="">
              <p:embed/>
            </p:oleObj>
          </a:graphicData>
        </a:graphic>
      </p:graphicFrame>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工控系统安全防护</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经营管理层与生产控制层之间的防护</a:t>
            </a:r>
          </a:p>
        </p:txBody>
      </p:sp>
      <p:pic>
        <p:nvPicPr>
          <p:cNvPr id="59396" name="图片 3"/>
          <p:cNvPicPr>
            <a:picLocks noChangeAspect="1"/>
          </p:cNvPicPr>
          <p:nvPr/>
        </p:nvPicPr>
        <p:blipFill>
          <a:blip r:embed="rId2" cstate="print"/>
          <a:stretch>
            <a:fillRect/>
          </a:stretch>
        </p:blipFill>
        <p:spPr>
          <a:xfrm>
            <a:off x="1028700" y="1989138"/>
            <a:ext cx="7073900" cy="4378325"/>
          </a:xfrm>
          <a:prstGeom prst="rect">
            <a:avLst/>
          </a:prstGeom>
          <a:noFill/>
          <a:ln w="9525">
            <a:noFill/>
          </a:ln>
        </p:spPr>
      </p:pic>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工控系统安全防护</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生产控制层与生产过程层之间的防护</a:t>
            </a:r>
          </a:p>
        </p:txBody>
      </p:sp>
      <p:pic>
        <p:nvPicPr>
          <p:cNvPr id="60420" name="图片 4"/>
          <p:cNvPicPr>
            <a:picLocks noChangeAspect="1"/>
          </p:cNvPicPr>
          <p:nvPr/>
        </p:nvPicPr>
        <p:blipFill>
          <a:blip r:embed="rId2" cstate="print"/>
          <a:stretch>
            <a:fillRect/>
          </a:stretch>
        </p:blipFill>
        <p:spPr>
          <a:xfrm>
            <a:off x="1030288" y="1916113"/>
            <a:ext cx="7083425" cy="4775200"/>
          </a:xfrm>
          <a:prstGeom prst="rect">
            <a:avLst/>
          </a:prstGeom>
          <a:noFill/>
          <a:ln w="9525">
            <a:noFill/>
          </a:ln>
        </p:spPr>
      </p:pic>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工控系统安全加固</a:t>
            </a:r>
          </a:p>
        </p:txBody>
      </p:sp>
      <p:sp>
        <p:nvSpPr>
          <p:cNvPr id="3" name="内容占位符 2"/>
          <p:cNvSpPr>
            <a:spLocks noGrp="1"/>
          </p:cNvSpPr>
          <p:nvPr>
            <p:ph idx="1"/>
          </p:nvPr>
        </p:nvSpPr>
        <p:spPr>
          <a:xfrm>
            <a:off x="755650" y="1052513"/>
            <a:ext cx="8064500"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经营管理层</a:t>
            </a: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系统安全加固</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对</a:t>
            </a:r>
            <a:r>
              <a:rPr kumimoji="0" lang="en-US" altLang="zh-CN"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ERP</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MIS</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等与生产控制层交互的终端、服务器以及交换设备进行安全加固。</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生产控制层</a:t>
            </a: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系统安全加固</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对</a:t>
            </a:r>
            <a:r>
              <a:rPr kumimoji="0" lang="en-US" altLang="zh-CN"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SCADA</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MES</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系统中工控计算机（</a:t>
            </a:r>
            <a:r>
              <a:rPr kumimoji="0" lang="en-US" altLang="zh-CN"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IPC</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）、服务器进行白名单式安全加固，同时对工业交换机进行加固</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生产过程层</a:t>
            </a:r>
            <a:r>
              <a:rPr kumimoji="0" lang="en-US" altLang="zh-CN"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系统安全加固</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对</a:t>
            </a:r>
            <a:r>
              <a:rPr kumimoji="0" lang="en-US" altLang="zh-CN"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PLC</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RTU</a:t>
            </a:r>
            <a:r>
              <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等进行安全加固。</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61444" name="Picture 2"/>
          <p:cNvPicPr>
            <a:picLocks noChangeAspect="1"/>
          </p:cNvPicPr>
          <p:nvPr/>
        </p:nvPicPr>
        <p:blipFill>
          <a:blip r:embed="rId2" cstate="print"/>
          <a:stretch>
            <a:fillRect/>
          </a:stretch>
        </p:blipFill>
        <p:spPr>
          <a:xfrm>
            <a:off x="5600700" y="4941888"/>
            <a:ext cx="3565525" cy="1916112"/>
          </a:xfrm>
          <a:prstGeom prst="rect">
            <a:avLst/>
          </a:prstGeom>
          <a:noFill/>
          <a:ln w="9525">
            <a:noFill/>
          </a:ln>
        </p:spPr>
      </p:pic>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基本概念</a:t>
            </a:r>
          </a:p>
        </p:txBody>
      </p:sp>
      <p:sp>
        <p:nvSpPr>
          <p:cNvPr id="3" name="内容占位符 2"/>
          <p:cNvSpPr>
            <a:spLocks noGrp="1"/>
          </p:cNvSpPr>
          <p:nvPr>
            <p:ph idx="1"/>
          </p:nvPr>
        </p:nvSpPr>
        <p:spPr>
          <a:xfrm>
            <a:off x="755650" y="908050"/>
            <a:ext cx="7812088" cy="1512888"/>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监控和数据采集</a:t>
            </a:r>
            <a:r>
              <a:rPr kumimoji="0" lang="en-US" altLang="zh-CN" sz="2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(SCADA)</a:t>
            </a:r>
            <a:r>
              <a:rPr kumimoji="0" lang="zh-CN" altLang="en-US" sz="2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系统</a:t>
            </a:r>
            <a:endParaRPr kumimoji="0" lang="en-US" altLang="zh-CN" sz="2400" b="1"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en-US" altLang="zh-CN"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SCADA</a:t>
            </a: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是</a:t>
            </a:r>
            <a:r>
              <a:rPr kumimoji="0" lang="zh-CN" altLang="zh-CN"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对分布距离远，生产单位分散的生产系统的一种数据采集、监视和控制系统</a:t>
            </a: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zh-CN"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SCADA</a:t>
            </a:r>
            <a:r>
              <a:rPr kumimoji="0" lang="zh-CN" altLang="en-US"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作为生产管理级上位监控；</a:t>
            </a:r>
            <a:endParaRPr kumimoji="0" lang="en-US" altLang="zh-CN" sz="20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endParaRPr kumimoji="0" lang="zh-CN" altLang="en-US" sz="2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15364" name="Picture 2"/>
          <p:cNvPicPr>
            <a:picLocks noChangeAspect="1"/>
          </p:cNvPicPr>
          <p:nvPr/>
        </p:nvPicPr>
        <p:blipFill>
          <a:blip r:embed="rId2" cstate="print"/>
          <a:stretch>
            <a:fillRect/>
          </a:stretch>
        </p:blipFill>
        <p:spPr>
          <a:xfrm>
            <a:off x="965200" y="2565400"/>
            <a:ext cx="7632700" cy="4176713"/>
          </a:xfrm>
          <a:prstGeom prst="rect">
            <a:avLst/>
          </a:prstGeom>
          <a:noFill/>
          <a:ln w="9525">
            <a:noFill/>
          </a:ln>
        </p:spPr>
      </p:pic>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工控系统安全监控</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工控系统的可用性监控</a:t>
            </a:r>
          </a:p>
        </p:txBody>
      </p:sp>
      <p:pic>
        <p:nvPicPr>
          <p:cNvPr id="6" name="图片 5"/>
          <p:cNvPicPr>
            <a:picLocks noChangeAspect="1"/>
          </p:cNvPicPr>
          <p:nvPr/>
        </p:nvPicPr>
        <p:blipFill>
          <a:blip r:embed="rId2" cstate="print"/>
          <a:stretch>
            <a:fillRect/>
          </a:stretch>
        </p:blipFill>
        <p:spPr>
          <a:xfrm>
            <a:off x="5577205" y="2947035"/>
            <a:ext cx="1006475" cy="332105"/>
          </a:xfrm>
          <a:prstGeom prst="rect">
            <a:avLst/>
          </a:prstGeom>
        </p:spPr>
      </p:pic>
      <p:pic>
        <p:nvPicPr>
          <p:cNvPr id="12" name="图片 11"/>
          <p:cNvPicPr>
            <a:picLocks noChangeAspect="1"/>
          </p:cNvPicPr>
          <p:nvPr/>
        </p:nvPicPr>
        <p:blipFill>
          <a:blip r:embed="rId3" cstate="print"/>
          <a:stretch>
            <a:fillRect/>
          </a:stretch>
        </p:blipFill>
        <p:spPr>
          <a:xfrm>
            <a:off x="2451100" y="1824355"/>
            <a:ext cx="4610735" cy="4410710"/>
          </a:xfrm>
          <a:prstGeom prst="rect">
            <a:avLst/>
          </a:prstGeom>
        </p:spPr>
      </p:pic>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工控系统安全监控</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工控系统网络行为监控</a:t>
            </a:r>
          </a:p>
        </p:txBody>
      </p:sp>
      <p:pic>
        <p:nvPicPr>
          <p:cNvPr id="8" name="图片 7"/>
          <p:cNvPicPr>
            <a:picLocks noChangeAspect="1"/>
          </p:cNvPicPr>
          <p:nvPr/>
        </p:nvPicPr>
        <p:blipFill>
          <a:blip r:embed="rId2" cstate="print"/>
          <a:stretch>
            <a:fillRect/>
          </a:stretch>
        </p:blipFill>
        <p:spPr>
          <a:xfrm>
            <a:off x="1986915" y="1817370"/>
            <a:ext cx="5349875" cy="4233545"/>
          </a:xfrm>
          <a:prstGeom prst="rect">
            <a:avLst/>
          </a:prstGeom>
        </p:spPr>
      </p:pic>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工控系统安全监控</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8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工控系统指令监控</a:t>
            </a:r>
          </a:p>
        </p:txBody>
      </p:sp>
      <p:pic>
        <p:nvPicPr>
          <p:cNvPr id="2" name="图片 1"/>
          <p:cNvPicPr>
            <a:picLocks noChangeAspect="1"/>
          </p:cNvPicPr>
          <p:nvPr/>
        </p:nvPicPr>
        <p:blipFill>
          <a:blip r:embed="rId2" cstate="print"/>
          <a:stretch>
            <a:fillRect/>
          </a:stretch>
        </p:blipFill>
        <p:spPr>
          <a:xfrm>
            <a:off x="1406525" y="1790700"/>
            <a:ext cx="6330315" cy="4447540"/>
          </a:xfrm>
          <a:prstGeom prst="rect">
            <a:avLst/>
          </a:prstGeom>
        </p:spPr>
      </p:pic>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工控系统安全解决方案整体框架</a:t>
            </a:r>
          </a:p>
        </p:txBody>
      </p:sp>
      <p:pic>
        <p:nvPicPr>
          <p:cNvPr id="65539" name="内容占位符 2"/>
          <p:cNvPicPr>
            <a:picLocks noGrp="1" noChangeAspect="1"/>
          </p:cNvPicPr>
          <p:nvPr>
            <p:ph idx="1"/>
          </p:nvPr>
        </p:nvPicPr>
        <p:blipFill>
          <a:blip r:embed="rId2" cstate="print"/>
          <a:srcRect/>
          <a:stretch>
            <a:fillRect/>
          </a:stretch>
        </p:blipFill>
        <p:spPr>
          <a:xfrm>
            <a:off x="1255713" y="1052513"/>
            <a:ext cx="6811962" cy="4752975"/>
          </a:xfrm>
        </p:spPr>
      </p:pic>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解决方案解决的主要问题</a:t>
            </a:r>
          </a:p>
        </p:txBody>
      </p:sp>
      <p:sp>
        <p:nvSpPr>
          <p:cNvPr id="3" name="内容占位符 2"/>
          <p:cNvSpPr>
            <a:spLocks noGrp="1"/>
          </p:cNvSpPr>
          <p:nvPr>
            <p:ph idx="1"/>
          </p:nvPr>
        </p:nvSpPr>
        <p:spPr>
          <a:xfrm>
            <a:off x="755650" y="1052513"/>
            <a:ext cx="7812088" cy="475297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工控机（</a:t>
            </a:r>
            <a:r>
              <a:rPr kumimoji="0" lang="en-US" altLang="zh-CN"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IPC</a:t>
            </a: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）操作系统的加固（进程、服务白名单）</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工控机（</a:t>
            </a:r>
            <a:r>
              <a:rPr kumimoji="0" lang="en-US" altLang="zh-CN"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IPC</a:t>
            </a: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）外设管理，如</a:t>
            </a:r>
            <a:r>
              <a:rPr kumimoji="0" lang="en-US" altLang="zh-CN"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USB</a:t>
            </a: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接口，光驱，网卡，串口。</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工控机（</a:t>
            </a:r>
            <a:r>
              <a:rPr kumimoji="0" lang="en-US" altLang="zh-CN"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IPC</a:t>
            </a: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）强口令认证。</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工控系统与管理系统的安全隔离控制。</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工控系统的无线安全接入。</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工控系统远程安全接入。</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工控系统的设备准入控制。</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工控系统的可用性、异常事件以及流量监控。</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工控系统病毒的查杀。</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endPar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endParaRPr kumimoji="0" lang="zh-CN" altLang="en-US" sz="220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国外工控系统安全解决方案</a:t>
            </a:r>
          </a:p>
        </p:txBody>
      </p:sp>
      <p:sp>
        <p:nvSpPr>
          <p:cNvPr id="4" name="内容占位符 3"/>
          <p:cNvSpPr>
            <a:spLocks noGrp="1"/>
          </p:cNvSpPr>
          <p:nvPr>
            <p:ph idx="1"/>
          </p:nvPr>
        </p:nvSpPr>
        <p:spPr>
          <a:xfrm>
            <a:off x="968375" y="1231265"/>
            <a:ext cx="7469832" cy="5105400"/>
          </a:xfrm>
        </p:spPr>
        <p:txBody>
          <a:bodyPr/>
          <a:lstStyle/>
          <a:p>
            <a:r>
              <a:rPr lang="zh-CN" altLang="en-US">
                <a:latin typeface="微软雅黑" panose="020B0503020204020204" pitchFamily="34" charset="-122"/>
                <a:ea typeface="微软雅黑" panose="020B0503020204020204" pitchFamily="34" charset="-122"/>
              </a:rPr>
              <a:t>国际上有两种不同的工控系统信息安全解决方案: </a:t>
            </a:r>
          </a:p>
          <a:p>
            <a:r>
              <a:rPr lang="zh-CN" altLang="en-US" sz="2800">
                <a:solidFill>
                  <a:srgbClr val="FF0000"/>
                </a:solidFill>
                <a:latin typeface="微软雅黑" panose="020B0503020204020204" pitchFamily="34" charset="-122"/>
                <a:ea typeface="微软雅黑" panose="020B0503020204020204" pitchFamily="34" charset="-122"/>
              </a:rPr>
              <a:t>主动隔离</a:t>
            </a:r>
            <a:r>
              <a:rPr lang="zh-CN" altLang="en-US" sz="2800">
                <a:latin typeface="微软雅黑" panose="020B0503020204020204" pitchFamily="34" charset="-122"/>
                <a:ea typeface="微软雅黑" panose="020B0503020204020204" pitchFamily="34" charset="-122"/>
              </a:rPr>
              <a:t>式解决方案</a:t>
            </a:r>
          </a:p>
          <a:p>
            <a:r>
              <a:rPr lang="zh-CN" altLang="en-US" sz="2800">
                <a:solidFill>
                  <a:srgbClr val="FF0000"/>
                </a:solidFill>
                <a:latin typeface="微软雅黑" panose="020B0503020204020204" pitchFamily="34" charset="-122"/>
                <a:ea typeface="微软雅黑" panose="020B0503020204020204" pitchFamily="34" charset="-122"/>
              </a:rPr>
              <a:t>被动检测</a:t>
            </a:r>
            <a:r>
              <a:rPr lang="zh-CN" altLang="en-US" sz="2800">
                <a:latin typeface="微软雅黑" panose="020B0503020204020204" pitchFamily="34" charset="-122"/>
                <a:ea typeface="微软雅黑" panose="020B0503020204020204" pitchFamily="34" charset="-122"/>
              </a:rPr>
              <a:t>式解决方案</a:t>
            </a:r>
          </a:p>
        </p:txBody>
      </p:sp>
    </p:spTree>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国外工控系统安全解决方案</a:t>
            </a:r>
          </a:p>
        </p:txBody>
      </p:sp>
      <p:sp>
        <p:nvSpPr>
          <p:cNvPr id="4" name="内容占位符 3"/>
          <p:cNvSpPr>
            <a:spLocks noGrp="1"/>
          </p:cNvSpPr>
          <p:nvPr>
            <p:ph idx="1"/>
          </p:nvPr>
        </p:nvSpPr>
        <p:spPr>
          <a:xfrm>
            <a:off x="968375" y="1231265"/>
            <a:ext cx="7469832" cy="5105400"/>
          </a:xfrm>
        </p:spPr>
        <p:txBody>
          <a:bodyPr/>
          <a:lstStyle/>
          <a:p>
            <a:r>
              <a:rPr lang="zh-CN" altLang="en-US">
                <a:latin typeface="微软雅黑" panose="020B0503020204020204" pitchFamily="34" charset="-122"/>
                <a:ea typeface="微软雅黑" panose="020B0503020204020204" pitchFamily="34" charset="-122"/>
                <a:sym typeface="+mn-ea"/>
              </a:rPr>
              <a:t>主动隔离式解决方案</a:t>
            </a:r>
            <a:endParaRPr lang="zh-CN" altLang="en-US">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即</a:t>
            </a:r>
            <a:r>
              <a:rPr lang="zh-CN" altLang="en-US" sz="2800">
                <a:solidFill>
                  <a:srgbClr val="FF0000"/>
                </a:solidFill>
                <a:latin typeface="微软雅黑" panose="020B0503020204020204" pitchFamily="34" charset="-122"/>
                <a:ea typeface="微软雅黑" panose="020B0503020204020204" pitchFamily="34" charset="-122"/>
              </a:rPr>
              <a:t>相同</a:t>
            </a:r>
            <a:r>
              <a:rPr lang="zh-CN" altLang="en-US" sz="2800">
                <a:latin typeface="微软雅黑" panose="020B0503020204020204" pitchFamily="34" charset="-122"/>
                <a:ea typeface="微软雅黑" panose="020B0503020204020204" pitchFamily="34" charset="-122"/>
              </a:rPr>
              <a:t>功能和安全要求的设备放在</a:t>
            </a:r>
            <a:r>
              <a:rPr lang="zh-CN" altLang="en-US" sz="2800">
                <a:solidFill>
                  <a:srgbClr val="FF0000"/>
                </a:solidFill>
                <a:latin typeface="微软雅黑" panose="020B0503020204020204" pitchFamily="34" charset="-122"/>
                <a:ea typeface="微软雅黑" panose="020B0503020204020204" pitchFamily="34" charset="-122"/>
              </a:rPr>
              <a:t>同一区域内</a:t>
            </a:r>
            <a:r>
              <a:rPr lang="zh-CN" altLang="en-US" sz="2800">
                <a:latin typeface="微软雅黑" panose="020B0503020204020204" pitchFamily="34" charset="-122"/>
                <a:ea typeface="微软雅黑" panose="020B0503020204020204" pitchFamily="34" charset="-122"/>
              </a:rPr>
              <a:t>，区域间通信靠</a:t>
            </a:r>
            <a:r>
              <a:rPr lang="zh-CN" altLang="en-US" sz="2800">
                <a:solidFill>
                  <a:srgbClr val="FF0000"/>
                </a:solidFill>
                <a:latin typeface="微软雅黑" panose="020B0503020204020204" pitchFamily="34" charset="-122"/>
                <a:ea typeface="微软雅黑" panose="020B0503020204020204" pitchFamily="34" charset="-122"/>
              </a:rPr>
              <a:t>专有管道</a:t>
            </a:r>
            <a:r>
              <a:rPr lang="zh-CN" altLang="en-US" sz="2800">
                <a:latin typeface="微软雅黑" panose="020B0503020204020204" pitchFamily="34" charset="-122"/>
                <a:ea typeface="微软雅黑" panose="020B0503020204020204" pitchFamily="34" charset="-122"/>
              </a:rPr>
              <a:t>执行，通过对管道的管理来阻挡非法通信，保护网络区域及其中的设备。其典型代表是加拿大 Byres Security 公司推出的 </a:t>
            </a:r>
            <a:r>
              <a:rPr lang="zh-CN" altLang="en-US" sz="2800">
                <a:solidFill>
                  <a:srgbClr val="FF0000"/>
                </a:solidFill>
                <a:latin typeface="微软雅黑" panose="020B0503020204020204" pitchFamily="34" charset="-122"/>
                <a:ea typeface="微软雅黑" panose="020B0503020204020204" pitchFamily="34" charset="-122"/>
              </a:rPr>
              <a:t>Tofino 工控系统信息安全解决方案</a:t>
            </a:r>
            <a:r>
              <a:rPr lang="zh-CN" altLang="en-US" sz="2800">
                <a:latin typeface="微软雅黑" panose="020B0503020204020204" pitchFamily="34" charset="-122"/>
                <a:ea typeface="微软雅黑" panose="020B0503020204020204" pitchFamily="34" charset="-122"/>
              </a:rPr>
              <a:t>。</a:t>
            </a:r>
          </a:p>
        </p:txBody>
      </p:sp>
    </p:spTree>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2216785" y="3937635"/>
            <a:ext cx="6530975" cy="1417955"/>
          </a:xfrm>
          <a:prstGeom prst="round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algn="l" latinLnBrk="1">
              <a:lnSpc>
                <a:spcPct val="80000"/>
              </a:lnSpc>
              <a:spcBef>
                <a:spcPct val="50000"/>
              </a:spcBef>
              <a:buClr>
                <a:srgbClr val="FF0000"/>
              </a:buClr>
            </a:pPr>
            <a:r>
              <a:rPr lang="zh-CN" sz="2400" dirty="0">
                <a:solidFill>
                  <a:srgbClr val="000000"/>
                </a:solidFill>
                <a:latin typeface="微软雅黑" panose="020B0503020204020204" pitchFamily="34" charset="-122"/>
                <a:ea typeface="微软雅黑" panose="020B0503020204020204" pitchFamily="34" charset="-122"/>
              </a:rPr>
              <a:t>对安全模块的配置和组态，并提供报警的显示、</a:t>
            </a:r>
          </a:p>
          <a:p>
            <a:pPr algn="l" latinLnBrk="1">
              <a:lnSpc>
                <a:spcPct val="80000"/>
              </a:lnSpc>
              <a:spcBef>
                <a:spcPct val="50000"/>
              </a:spcBef>
              <a:buClr>
                <a:srgbClr val="FF0000"/>
              </a:buClr>
            </a:pPr>
            <a:r>
              <a:rPr lang="zh-CN" sz="2400" dirty="0">
                <a:solidFill>
                  <a:srgbClr val="000000"/>
                </a:solidFill>
                <a:latin typeface="微软雅黑" panose="020B0503020204020204" pitchFamily="34" charset="-122"/>
                <a:ea typeface="微软雅黑" panose="020B0503020204020204" pitchFamily="34" charset="-122"/>
              </a:rPr>
              <a:t>存储和分析</a:t>
            </a:r>
          </a:p>
        </p:txBody>
      </p:sp>
      <p:sp>
        <p:nvSpPr>
          <p:cNvPr id="3" name="矩形 2"/>
          <p:cNvSpPr/>
          <p:nvPr/>
        </p:nvSpPr>
        <p:spPr bwMode="auto">
          <a:xfrm>
            <a:off x="172085" y="4003040"/>
            <a:ext cx="1856740" cy="522605"/>
          </a:xfrm>
          <a:prstGeom prst="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algn="ctr" latinLnBrk="1">
              <a:lnSpc>
                <a:spcPct val="80000"/>
              </a:lnSpc>
              <a:spcBef>
                <a:spcPct val="50000"/>
              </a:spcBef>
              <a:buClr>
                <a:srgbClr val="FF0000"/>
              </a:buClr>
            </a:pPr>
            <a:r>
              <a:rPr lang="zh-CN" altLang="zh-CN" sz="2400" dirty="0">
                <a:solidFill>
                  <a:schemeClr val="dk1"/>
                </a:solidFill>
                <a:latin typeface="微软雅黑" panose="020B0503020204020204" pitchFamily="34" charset="-122"/>
                <a:ea typeface="微软雅黑" panose="020B0503020204020204" pitchFamily="34" charset="-122"/>
              </a:rPr>
              <a:t>中央管理平台</a:t>
            </a:r>
          </a:p>
        </p:txBody>
      </p:sp>
      <p:sp>
        <p:nvSpPr>
          <p:cNvPr id="13" name="矩形 12"/>
          <p:cNvSpPr/>
          <p:nvPr/>
        </p:nvSpPr>
        <p:spPr bwMode="auto">
          <a:xfrm>
            <a:off x="171450" y="3224530"/>
            <a:ext cx="1857375" cy="522605"/>
          </a:xfrm>
          <a:prstGeom prst="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ctr" latinLnBrk="1">
              <a:lnSpc>
                <a:spcPct val="80000"/>
              </a:lnSpc>
              <a:spcBef>
                <a:spcPct val="50000"/>
              </a:spcBef>
              <a:buClr>
                <a:srgbClr val="FF0000"/>
              </a:buClr>
              <a:buFont typeface="Wingdings" panose="05000000000000000000" pitchFamily="2" charset="2"/>
              <a:buNone/>
            </a:pPr>
            <a:r>
              <a:rPr lang="zh-CN" altLang="zh-CN" sz="2400" dirty="0">
                <a:latin typeface="微软雅黑" panose="020B0503020204020204" pitchFamily="34" charset="-122"/>
                <a:ea typeface="微软雅黑" panose="020B0503020204020204" pitchFamily="34" charset="-122"/>
              </a:rPr>
              <a:t>功能软插件</a:t>
            </a:r>
          </a:p>
        </p:txBody>
      </p:sp>
      <p:sp>
        <p:nvSpPr>
          <p:cNvPr id="14" name="矩形 13"/>
          <p:cNvSpPr/>
          <p:nvPr/>
        </p:nvSpPr>
        <p:spPr bwMode="auto">
          <a:xfrm>
            <a:off x="171450" y="2435225"/>
            <a:ext cx="1857375" cy="522605"/>
          </a:xfrm>
          <a:prstGeom prst="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algn="ctr" latinLnBrk="1">
              <a:lnSpc>
                <a:spcPct val="80000"/>
              </a:lnSpc>
              <a:spcBef>
                <a:spcPct val="50000"/>
              </a:spcBef>
              <a:buClr>
                <a:srgbClr val="FF0000"/>
              </a:buClr>
              <a:buFont typeface="Wingdings" panose="05000000000000000000" pitchFamily="2" charset="2"/>
              <a:buNone/>
            </a:pPr>
            <a:r>
              <a:rPr lang="zh-CN" altLang="zh-CN" sz="2400" dirty="0">
                <a:latin typeface="微软雅黑" panose="020B0503020204020204" pitchFamily="34" charset="-122"/>
                <a:ea typeface="微软雅黑" panose="020B0503020204020204" pitchFamily="34" charset="-122"/>
              </a:rPr>
              <a:t>硬件隔离模块</a:t>
            </a:r>
          </a:p>
        </p:txBody>
      </p:sp>
      <p:sp>
        <p:nvSpPr>
          <p:cNvPr id="4" name="圆角矩形 3"/>
          <p:cNvSpPr/>
          <p:nvPr/>
        </p:nvSpPr>
        <p:spPr bwMode="auto">
          <a:xfrm>
            <a:off x="2216715" y="2400608"/>
            <a:ext cx="6531749" cy="587857"/>
          </a:xfrm>
          <a:prstGeom prst="round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algn="l" latinLnBrk="1">
              <a:lnSpc>
                <a:spcPct val="80000"/>
              </a:lnSpc>
              <a:spcBef>
                <a:spcPct val="50000"/>
              </a:spcBef>
              <a:buClr>
                <a:srgbClr val="FF0000"/>
              </a:buClr>
              <a:buFont typeface="Wingdings" panose="05000000000000000000" pitchFamily="2" charset="2"/>
              <a:buNone/>
            </a:pPr>
            <a:r>
              <a:rPr lang="zh-CN" altLang="zh-CN" sz="2400" dirty="0">
                <a:solidFill>
                  <a:srgbClr val="000000"/>
                </a:solidFill>
                <a:latin typeface="微软雅黑" panose="020B0503020204020204" pitchFamily="34" charset="-122"/>
                <a:ea typeface="微软雅黑" panose="020B0503020204020204" pitchFamily="34" charset="-122"/>
              </a:rPr>
              <a:t>应用于受保护区域或设备的边界</a:t>
            </a:r>
          </a:p>
        </p:txBody>
      </p:sp>
      <p:sp>
        <p:nvSpPr>
          <p:cNvPr id="15" name="圆角矩形 14"/>
          <p:cNvSpPr/>
          <p:nvPr/>
        </p:nvSpPr>
        <p:spPr bwMode="auto">
          <a:xfrm>
            <a:off x="2216715" y="3192432"/>
            <a:ext cx="6531749" cy="587857"/>
          </a:xfrm>
          <a:prstGeom prst="round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l" latinLnBrk="1">
              <a:lnSpc>
                <a:spcPct val="80000"/>
              </a:lnSpc>
              <a:spcBef>
                <a:spcPct val="50000"/>
              </a:spcBef>
              <a:buClr>
                <a:srgbClr val="FF0000"/>
              </a:buClr>
              <a:buFont typeface="Wingdings" panose="05000000000000000000" pitchFamily="2" charset="2"/>
              <a:buNone/>
            </a:pPr>
            <a:r>
              <a:rPr altLang="zh-CN" sz="2400" dirty="0">
                <a:solidFill>
                  <a:srgbClr val="000000"/>
                </a:solidFill>
                <a:latin typeface="微软雅黑" panose="020B0503020204020204" pitchFamily="34" charset="-122"/>
                <a:ea typeface="微软雅黑" panose="020B0503020204020204" pitchFamily="34" charset="-122"/>
              </a:rPr>
              <a:t>对经过硬件模块的通信进行合法性</a:t>
            </a:r>
            <a:r>
              <a:rPr lang="zh-CN" sz="2400" dirty="0">
                <a:solidFill>
                  <a:srgbClr val="000000"/>
                </a:solidFill>
                <a:latin typeface="微软雅黑" panose="020B0503020204020204" pitchFamily="34" charset="-122"/>
                <a:ea typeface="微软雅黑" panose="020B0503020204020204" pitchFamily="34" charset="-122"/>
              </a:rPr>
              <a:t>过滤</a:t>
            </a:r>
          </a:p>
        </p:txBody>
      </p:sp>
      <p:sp>
        <p:nvSpPr>
          <p:cNvPr id="16" name="矩形 15"/>
          <p:cNvSpPr/>
          <p:nvPr/>
        </p:nvSpPr>
        <p:spPr>
          <a:xfrm>
            <a:off x="412115" y="1394460"/>
            <a:ext cx="8335645" cy="586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solidFill>
                  <a:schemeClr val="tx1"/>
                </a:solidFill>
                <a:latin typeface="微软雅黑" panose="020B0503020204020204" pitchFamily="34" charset="-122"/>
                <a:ea typeface="微软雅黑" panose="020B0503020204020204" pitchFamily="34" charset="-122"/>
                <a:sym typeface="+mn-ea"/>
              </a:rPr>
              <a:t>Tofino 工控系统信息安全解决方案</a:t>
            </a:r>
            <a:endParaRPr lang="zh-CN" altLang="en-US" sz="3600" b="1" dirty="0">
              <a:solidFill>
                <a:schemeClr val="tx1"/>
              </a:solidFill>
              <a:latin typeface="微软雅黑" panose="020B0503020204020204" pitchFamily="34" charset="-122"/>
              <a:ea typeface="微软雅黑" panose="020B0503020204020204" pitchFamily="34" charset="-122"/>
              <a:sym typeface="+mn-ea"/>
            </a:endParaRPr>
          </a:p>
        </p:txBody>
      </p:sp>
      <p:sp>
        <p:nvSpPr>
          <p:cNvPr id="65538" name="标题 1"/>
          <p:cNvSpPr>
            <a:spLocks noGrp="1"/>
          </p:cNvSpPr>
          <p:nvPr/>
        </p:nvSpPr>
        <p:spPr>
          <a:xfrm>
            <a:off x="1116013" y="115888"/>
            <a:ext cx="7488237" cy="604837"/>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000" b="0" baseline="0">
                <a:solidFill>
                  <a:schemeClr val="tx2"/>
                </a:solidFill>
                <a:latin typeface="Times New Roman" panose="02020603050405020304" pitchFamily="18" charset="0"/>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zh-CN" altLang="en-US" dirty="0"/>
              <a:t>国外工控系统安全解决方案</a:t>
            </a:r>
          </a:p>
        </p:txBody>
      </p:sp>
      <p:sp>
        <p:nvSpPr>
          <p:cNvPr id="5" name="圆角矩形 4"/>
          <p:cNvSpPr/>
          <p:nvPr/>
        </p:nvSpPr>
        <p:spPr>
          <a:xfrm>
            <a:off x="172085" y="5577205"/>
            <a:ext cx="1783080" cy="1007110"/>
          </a:xfrm>
          <a:prstGeom prst="roundRect">
            <a:avLst/>
          </a:prstGeom>
          <a:solidFill>
            <a:srgbClr val="FCE3B2"/>
          </a:solidFill>
          <a:ln>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2"/>
                </a:solidFill>
                <a:latin typeface="微软雅黑" panose="020B0503020204020204" pitchFamily="34" charset="-122"/>
                <a:ea typeface="微软雅黑" panose="020B0503020204020204" pitchFamily="34" charset="-122"/>
              </a:rPr>
              <a:t>特点</a:t>
            </a:r>
          </a:p>
        </p:txBody>
      </p:sp>
      <p:sp>
        <p:nvSpPr>
          <p:cNvPr id="6" name="圆角矩形 5"/>
          <p:cNvSpPr/>
          <p:nvPr/>
        </p:nvSpPr>
        <p:spPr>
          <a:xfrm>
            <a:off x="2216785" y="5577205"/>
            <a:ext cx="6530975" cy="1007110"/>
          </a:xfrm>
          <a:prstGeom prst="roundRect">
            <a:avLst/>
          </a:prstGeom>
          <a:solidFill>
            <a:srgbClr val="FCE3B2"/>
          </a:solidFill>
          <a:ln>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400" dirty="0">
                <a:solidFill>
                  <a:schemeClr val="tx2"/>
                </a:solidFill>
                <a:latin typeface="微软雅黑" panose="020B0503020204020204" pitchFamily="34" charset="-122"/>
                <a:ea typeface="微软雅黑" panose="020B0503020204020204" pitchFamily="34" charset="-122"/>
              </a:rPr>
              <a:t>是基于白名单原理，能够深入到协议和控制器模型的层次对网络进行交通管制。</a:t>
            </a:r>
          </a:p>
        </p:txBody>
      </p:sp>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国外工控系统安全解决方案</a:t>
            </a:r>
          </a:p>
        </p:txBody>
      </p:sp>
      <p:sp>
        <p:nvSpPr>
          <p:cNvPr id="4" name="内容占位符 3"/>
          <p:cNvSpPr>
            <a:spLocks noGrp="1"/>
          </p:cNvSpPr>
          <p:nvPr>
            <p:ph idx="1"/>
          </p:nvPr>
        </p:nvSpPr>
        <p:spPr>
          <a:xfrm>
            <a:off x="942340" y="955675"/>
            <a:ext cx="7469832" cy="5105400"/>
          </a:xfrm>
        </p:spPr>
        <p:txBody>
          <a:bodyPr/>
          <a:lstStyle/>
          <a:p>
            <a:r>
              <a:rPr lang="zh-CN" altLang="en-US">
                <a:latin typeface="微软雅黑" panose="020B0503020204020204" pitchFamily="34" charset="-122"/>
                <a:ea typeface="微软雅黑" panose="020B0503020204020204" pitchFamily="34" charset="-122"/>
                <a:sym typeface="+mn-ea"/>
              </a:rPr>
              <a:t>Tofino 工控系统信息安全解决方案</a:t>
            </a:r>
            <a:endParaRPr lang="zh-CN" altLang="en-US">
              <a:latin typeface="微软雅黑" panose="020B0503020204020204" pitchFamily="34" charset="-122"/>
              <a:ea typeface="微软雅黑" panose="020B0503020204020204" pitchFamily="34" charset="-122"/>
            </a:endParaRPr>
          </a:p>
          <a:p>
            <a:pPr marL="0" indent="0">
              <a:buNone/>
            </a:pPr>
            <a:endParaRPr lang="zh-CN" altLang="en-US" sz="28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stretch>
            <a:fillRect/>
          </a:stretch>
        </p:blipFill>
        <p:spPr>
          <a:xfrm>
            <a:off x="1386840" y="1547495"/>
            <a:ext cx="5996305" cy="5281295"/>
          </a:xfrm>
          <a:prstGeom prst="rect">
            <a:avLst/>
          </a:prstGeom>
        </p:spPr>
      </p:pic>
    </p:spTree>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国外工控系统安全解决方案</a:t>
            </a:r>
          </a:p>
        </p:txBody>
      </p:sp>
      <p:sp>
        <p:nvSpPr>
          <p:cNvPr id="4" name="内容占位符 3"/>
          <p:cNvSpPr>
            <a:spLocks noGrp="1"/>
          </p:cNvSpPr>
          <p:nvPr>
            <p:ph idx="1"/>
          </p:nvPr>
        </p:nvSpPr>
        <p:spPr>
          <a:xfrm>
            <a:off x="942340" y="955675"/>
            <a:ext cx="7469832" cy="5105400"/>
          </a:xfrm>
        </p:spPr>
        <p:txBody>
          <a:bodyPr/>
          <a:lstStyle/>
          <a:p>
            <a:r>
              <a:rPr lang="zh-CN" altLang="en-US">
                <a:latin typeface="微软雅黑" panose="020B0503020204020204" pitchFamily="34" charset="-122"/>
                <a:ea typeface="微软雅黑" panose="020B0503020204020204" pitchFamily="34" charset="-122"/>
                <a:sym typeface="+mn-ea"/>
              </a:rPr>
              <a:t>Tofino 工控系统信息安全解决方案</a:t>
            </a:r>
          </a:p>
          <a:p>
            <a:r>
              <a:rPr lang="zh-CN" altLang="en-US" sz="2800">
                <a:latin typeface="微软雅黑" panose="020B0503020204020204" pitchFamily="34" charset="-122"/>
                <a:ea typeface="微软雅黑" panose="020B0503020204020204" pitchFamily="34" charset="-122"/>
              </a:rPr>
              <a:t>因为所有的网络威胁最后都要经由</a:t>
            </a:r>
            <a:r>
              <a:rPr lang="zh-CN" altLang="en-US" sz="2800">
                <a:solidFill>
                  <a:srgbClr val="FF0000"/>
                </a:solidFill>
                <a:latin typeface="微软雅黑" panose="020B0503020204020204" pitchFamily="34" charset="-122"/>
                <a:ea typeface="微软雅黑" panose="020B0503020204020204" pitchFamily="34" charset="-122"/>
              </a:rPr>
              <a:t>通信</a:t>
            </a:r>
            <a:r>
              <a:rPr lang="zh-CN" altLang="en-US" sz="2800">
                <a:latin typeface="微软雅黑" panose="020B0503020204020204" pitchFamily="34" charset="-122"/>
                <a:ea typeface="微软雅黑" panose="020B0503020204020204" pitchFamily="34" charset="-122"/>
              </a:rPr>
              <a:t>来实现，而工控系统具有物理结构和通信模式相对固定的特点，所以主动隔离式是一种比较有效的解决方案，可以根据实际要求对工控系统进行灵活的信息安全防护。应用这种方案的关键是</a:t>
            </a:r>
            <a:r>
              <a:rPr lang="zh-CN" altLang="en-US" sz="2800">
                <a:solidFill>
                  <a:srgbClr val="FF0000"/>
                </a:solidFill>
                <a:latin typeface="微软雅黑" panose="020B0503020204020204" pitchFamily="34" charset="-122"/>
                <a:ea typeface="微软雅黑" panose="020B0503020204020204" pitchFamily="34" charset="-122"/>
              </a:rPr>
              <a:t>防护等级和安全区域</a:t>
            </a:r>
            <a:r>
              <a:rPr lang="zh-CN" altLang="en-US" sz="2800">
                <a:latin typeface="微软雅黑" panose="020B0503020204020204" pitchFamily="34" charset="-122"/>
                <a:ea typeface="微软雅黑" panose="020B0503020204020204" pitchFamily="34" charset="-122"/>
              </a:rPr>
              <a:t>的确定，需要寻求一个防护深度和成本的折中。</a:t>
            </a:r>
          </a:p>
          <a:p>
            <a:pPr marL="0" indent="0">
              <a:buNone/>
            </a:pP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6450" y="836612"/>
            <a:ext cx="7870006" cy="2016323"/>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分布式控制系统（</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DCS)</a:t>
            </a: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DCS</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兼具</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PLC</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和</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SCADA</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二者功能，但是基本上用在比较大的系统中和一些控制要求高的系统中，实现复杂控制；（</a:t>
            </a:r>
            <a:r>
              <a:rPr kumimoji="0" lang="en-US" altLang="zh-CN"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Honeywell</a:t>
            </a:r>
            <a:r>
              <a:rPr kumimoji="0" lang="zh-CN" altLang="en-US" sz="20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等）</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50000"/>
              </a:lnSpc>
              <a:spcBef>
                <a:spcPct val="20000"/>
              </a:spcBef>
              <a:spcAft>
                <a:spcPct val="0"/>
              </a:spcAft>
              <a:buClr>
                <a:srgbClr val="C00000"/>
              </a:buClr>
              <a:buSzTx/>
              <a:buFont typeface="Wingdings" panose="05000000000000000000" pitchFamily="2" charset="2"/>
              <a:buChar char="n"/>
              <a:defRPr/>
            </a:pPr>
            <a:endPar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16388" name="图片 3"/>
          <p:cNvPicPr>
            <a:picLocks noChangeAspect="1"/>
          </p:cNvPicPr>
          <p:nvPr/>
        </p:nvPicPr>
        <p:blipFill>
          <a:blip r:embed="rId2" cstate="print"/>
          <a:stretch>
            <a:fillRect/>
          </a:stretch>
        </p:blipFill>
        <p:spPr>
          <a:xfrm>
            <a:off x="1619250" y="2820988"/>
            <a:ext cx="5977086" cy="3527437"/>
          </a:xfrm>
          <a:prstGeom prst="rect">
            <a:avLst/>
          </a:prstGeom>
          <a:noFill/>
          <a:ln w="9525">
            <a:noFill/>
          </a:ln>
        </p:spPr>
      </p:pic>
      <p:sp>
        <p:nvSpPr>
          <p:cNvPr id="4" name="标题 1"/>
          <p:cNvSpPr>
            <a:spLocks noGrp="1"/>
          </p:cNvSpPr>
          <p:nvPr>
            <p:ph type="title"/>
          </p:nvPr>
        </p:nvSpPr>
        <p:spPr>
          <a:xfrm>
            <a:off x="806133" y="99378"/>
            <a:ext cx="7243762" cy="604837"/>
          </a:xfrm>
        </p:spPr>
        <p:txBody>
          <a:bodyPr vert="horz" wrap="square" lIns="91440" tIns="45720" rIns="91440" bIns="45720" anchor="ctr"/>
          <a:lstStyle/>
          <a:p>
            <a:r>
              <a:rPr lang="zh-CN" altLang="en-US" dirty="0"/>
              <a:t>基本概念</a:t>
            </a:r>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国外工控系统安全解决方案</a:t>
            </a:r>
          </a:p>
        </p:txBody>
      </p:sp>
      <p:sp>
        <p:nvSpPr>
          <p:cNvPr id="4" name="内容占位符 3"/>
          <p:cNvSpPr>
            <a:spLocks noGrp="1"/>
          </p:cNvSpPr>
          <p:nvPr>
            <p:ph idx="1"/>
          </p:nvPr>
        </p:nvSpPr>
        <p:spPr>
          <a:xfrm>
            <a:off x="968375" y="1231265"/>
            <a:ext cx="7469832" cy="5105400"/>
          </a:xfrm>
        </p:spPr>
        <p:txBody>
          <a:bodyPr/>
          <a:lstStyle/>
          <a:p>
            <a:r>
              <a:rPr lang="zh-CN" altLang="en-US">
                <a:latin typeface="微软雅黑" panose="020B0503020204020204" pitchFamily="34" charset="-122"/>
                <a:ea typeface="微软雅黑" panose="020B0503020204020204" pitchFamily="34" charset="-122"/>
                <a:sym typeface="+mn-ea"/>
              </a:rPr>
              <a:t>被动隔离式解决方案</a:t>
            </a:r>
            <a:endParaRPr lang="zh-CN" altLang="en-US">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被动检测式解决方案延续了 IT 系统的</a:t>
            </a:r>
            <a:r>
              <a:rPr lang="zh-CN" altLang="en-US" sz="2800">
                <a:solidFill>
                  <a:srgbClr val="FF0000"/>
                </a:solidFill>
                <a:latin typeface="微软雅黑" panose="020B0503020204020204" pitchFamily="34" charset="-122"/>
                <a:ea typeface="微软雅黑" panose="020B0503020204020204" pitchFamily="34" charset="-122"/>
              </a:rPr>
              <a:t>网络安全防护策略</a:t>
            </a:r>
            <a:r>
              <a:rPr lang="zh-CN" altLang="en-US" sz="2800">
                <a:latin typeface="微软雅黑" panose="020B0503020204020204" pitchFamily="34" charset="-122"/>
                <a:ea typeface="微软雅黑" panose="020B0503020204020204" pitchFamily="34" charset="-122"/>
              </a:rPr>
              <a:t>。由于 IT 系统具有结构、程序、通信多变的特点，所以除了身份认证、数据加密等技术以外，多采用病毒查杀、入侵检测等黑名单匹配的方式确定非法身份，通过</a:t>
            </a:r>
            <a:r>
              <a:rPr lang="zh-CN" altLang="en-US" sz="2800">
                <a:solidFill>
                  <a:srgbClr val="FF0000"/>
                </a:solidFill>
                <a:latin typeface="微软雅黑" panose="020B0503020204020204" pitchFamily="34" charset="-122"/>
                <a:ea typeface="微软雅黑" panose="020B0503020204020204" pitchFamily="34" charset="-122"/>
              </a:rPr>
              <a:t>多层次的部署</a:t>
            </a:r>
            <a:r>
              <a:rPr lang="zh-CN" altLang="en-US" sz="2800">
                <a:latin typeface="微软雅黑" panose="020B0503020204020204" pitchFamily="34" charset="-122"/>
                <a:ea typeface="微软雅黑" panose="020B0503020204020204" pitchFamily="34" charset="-122"/>
              </a:rPr>
              <a:t>来加强网络信息安全。其典型代表是美国</a:t>
            </a:r>
            <a:r>
              <a:rPr lang="zh-CN" altLang="en-US" sz="2800">
                <a:solidFill>
                  <a:srgbClr val="FF0000"/>
                </a:solidFill>
                <a:latin typeface="微软雅黑" panose="020B0503020204020204" pitchFamily="34" charset="-122"/>
                <a:ea typeface="微软雅黑" panose="020B0503020204020204" pitchFamily="34" charset="-122"/>
              </a:rPr>
              <a:t> Industrial De-fender 公司的工控系统信息安全解决方案</a:t>
            </a:r>
            <a:r>
              <a:rPr lang="zh-CN" altLang="en-US" sz="2800">
                <a:latin typeface="微软雅黑" panose="020B0503020204020204" pitchFamily="34" charset="-122"/>
                <a:ea typeface="微软雅黑" panose="020B0503020204020204" pitchFamily="34" charset="-122"/>
              </a:rPr>
              <a:t>。</a:t>
            </a:r>
          </a:p>
        </p:txBody>
      </p:sp>
    </p:spTree>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国外工控系统安全解决方案</a:t>
            </a:r>
          </a:p>
        </p:txBody>
      </p:sp>
      <p:sp>
        <p:nvSpPr>
          <p:cNvPr id="4" name="内容占位符 3"/>
          <p:cNvSpPr>
            <a:spLocks noGrp="1"/>
          </p:cNvSpPr>
          <p:nvPr>
            <p:ph idx="1"/>
          </p:nvPr>
        </p:nvSpPr>
        <p:spPr>
          <a:xfrm>
            <a:off x="968375" y="1231265"/>
            <a:ext cx="7469832" cy="5105400"/>
          </a:xfrm>
        </p:spPr>
        <p:txBody>
          <a:bodyPr/>
          <a:lstStyle/>
          <a:p>
            <a:r>
              <a:rPr lang="zh-CN" altLang="en-US">
                <a:solidFill>
                  <a:schemeClr val="tx1"/>
                </a:solidFill>
                <a:latin typeface="微软雅黑" panose="020B0503020204020204" pitchFamily="34" charset="-122"/>
                <a:ea typeface="微软雅黑" panose="020B0503020204020204" pitchFamily="34" charset="-122"/>
                <a:sym typeface="+mn-ea"/>
              </a:rPr>
              <a:t>Industrial De-fender 解决方案</a:t>
            </a:r>
          </a:p>
          <a:p>
            <a:r>
              <a:rPr lang="zh-CN" altLang="en-US" sz="2800">
                <a:latin typeface="微软雅黑" panose="020B0503020204020204" pitchFamily="34" charset="-122"/>
                <a:ea typeface="微软雅黑" panose="020B0503020204020204" pitchFamily="34" charset="-122"/>
              </a:rPr>
              <a:t>Industrial Defender 解决方案主要面向</a:t>
            </a:r>
            <a:r>
              <a:rPr lang="zh-CN" altLang="en-US" sz="2800">
                <a:solidFill>
                  <a:srgbClr val="FF0000"/>
                </a:solidFill>
                <a:latin typeface="微软雅黑" panose="020B0503020204020204" pitchFamily="34" charset="-122"/>
                <a:ea typeface="微软雅黑" panose="020B0503020204020204" pitchFamily="34" charset="-122"/>
              </a:rPr>
              <a:t>安全要求较高的电力行业</a:t>
            </a:r>
            <a:r>
              <a:rPr lang="zh-CN" altLang="en-US" sz="2800">
                <a:latin typeface="微软雅黑" panose="020B0503020204020204" pitchFamily="34" charset="-122"/>
                <a:ea typeface="微软雅黑" panose="020B0503020204020204" pitchFamily="34" charset="-122"/>
              </a:rPr>
              <a:t>推出，包括统一威胁管理(UTM) 、主机入侵防护、网络入侵检测、访问管理、IP 网关和安全事件管理等部分。</a:t>
            </a:r>
          </a:p>
        </p:txBody>
      </p:sp>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60020" y="3714115"/>
            <a:ext cx="1858010" cy="746760"/>
          </a:xfrm>
          <a:prstGeom prst="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algn="ctr" latinLnBrk="1">
              <a:lnSpc>
                <a:spcPct val="80000"/>
              </a:lnSpc>
              <a:spcBef>
                <a:spcPct val="50000"/>
              </a:spcBef>
              <a:buClr>
                <a:srgbClr val="FF0000"/>
              </a:buClr>
            </a:pPr>
            <a:r>
              <a:rPr lang="zh-CN" altLang="en-US" sz="2400">
                <a:solidFill>
                  <a:schemeClr val="tx1"/>
                </a:solidFill>
                <a:latin typeface="微软雅黑" panose="020B0503020204020204" pitchFamily="34" charset="-122"/>
                <a:ea typeface="微软雅黑" panose="020B0503020204020204" pitchFamily="34" charset="-122"/>
                <a:sym typeface="+mn-ea"/>
              </a:rPr>
              <a:t>网络入侵检测</a:t>
            </a:r>
            <a:endParaRPr lang="zh-CN" altLang="en-US" sz="2400" dirty="0">
              <a:solidFill>
                <a:schemeClr val="tx1"/>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bwMode="auto">
          <a:xfrm>
            <a:off x="160020" y="2924175"/>
            <a:ext cx="1857375" cy="522605"/>
          </a:xfrm>
          <a:prstGeom prst="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ctr" latinLnBrk="1">
              <a:lnSpc>
                <a:spcPct val="80000"/>
              </a:lnSpc>
              <a:spcBef>
                <a:spcPct val="50000"/>
              </a:spcBef>
              <a:buClr>
                <a:srgbClr val="FF0000"/>
              </a:buClr>
              <a:buFont typeface="Wingdings" panose="05000000000000000000" pitchFamily="2" charset="2"/>
              <a:buNone/>
            </a:pPr>
            <a:r>
              <a:rPr lang="zh-CN" altLang="en-US" sz="2400">
                <a:latin typeface="微软雅黑" panose="020B0503020204020204" pitchFamily="34" charset="-122"/>
                <a:ea typeface="微软雅黑" panose="020B0503020204020204" pitchFamily="34" charset="-122"/>
                <a:sym typeface="+mn-ea"/>
              </a:rPr>
              <a:t>主机入侵防护</a:t>
            </a:r>
            <a:endParaRPr lang="zh-CN" altLang="zh-CN" sz="2400" dirty="0">
              <a:latin typeface="微软雅黑" panose="020B0503020204020204" pitchFamily="34" charset="-122"/>
              <a:ea typeface="微软雅黑" panose="020B0503020204020204" pitchFamily="34" charset="-122"/>
            </a:endParaRPr>
          </a:p>
        </p:txBody>
      </p:sp>
      <p:sp>
        <p:nvSpPr>
          <p:cNvPr id="14" name="矩形 13"/>
          <p:cNvSpPr/>
          <p:nvPr/>
        </p:nvSpPr>
        <p:spPr bwMode="auto">
          <a:xfrm>
            <a:off x="157480" y="1762760"/>
            <a:ext cx="1857375" cy="522605"/>
          </a:xfrm>
          <a:prstGeom prst="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algn="ctr" latinLnBrk="1">
              <a:lnSpc>
                <a:spcPct val="80000"/>
              </a:lnSpc>
              <a:spcBef>
                <a:spcPct val="50000"/>
              </a:spcBef>
              <a:buClr>
                <a:srgbClr val="FF0000"/>
              </a:buClr>
              <a:buFont typeface="Wingdings" panose="05000000000000000000" pitchFamily="2" charset="2"/>
              <a:buNone/>
            </a:pPr>
            <a:r>
              <a:rPr lang="zh-CN" altLang="en-US" sz="2400">
                <a:latin typeface="微软雅黑" panose="020B0503020204020204" pitchFamily="34" charset="-122"/>
                <a:ea typeface="微软雅黑" panose="020B0503020204020204" pitchFamily="34" charset="-122"/>
                <a:sym typeface="+mn-ea"/>
              </a:rPr>
              <a:t>统一威胁管理</a:t>
            </a:r>
            <a:endParaRPr lang="zh-CN" altLang="zh-CN" sz="2400" dirty="0">
              <a:latin typeface="微软雅黑" panose="020B0503020204020204" pitchFamily="34" charset="-122"/>
              <a:ea typeface="微软雅黑" panose="020B0503020204020204" pitchFamily="34" charset="-122"/>
            </a:endParaRPr>
          </a:p>
        </p:txBody>
      </p:sp>
      <p:sp>
        <p:nvSpPr>
          <p:cNvPr id="4" name="圆角矩形 3"/>
          <p:cNvSpPr/>
          <p:nvPr/>
        </p:nvSpPr>
        <p:spPr bwMode="auto">
          <a:xfrm>
            <a:off x="2204085" y="1762760"/>
            <a:ext cx="6767830" cy="1007110"/>
          </a:xfrm>
          <a:prstGeom prst="round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algn="l" latinLnBrk="1">
              <a:lnSpc>
                <a:spcPct val="80000"/>
              </a:lnSpc>
              <a:spcBef>
                <a:spcPct val="50000"/>
              </a:spcBef>
              <a:buClr>
                <a:srgbClr val="FF0000"/>
              </a:buClr>
              <a:buFont typeface="Wingdings" panose="05000000000000000000" pitchFamily="2" charset="2"/>
              <a:buNone/>
            </a:pPr>
            <a:r>
              <a:rPr lang="zh-CN" altLang="zh-CN" sz="1800" dirty="0">
                <a:solidFill>
                  <a:srgbClr val="000000"/>
                </a:solidFill>
                <a:latin typeface="微软雅黑" panose="020B0503020204020204" pitchFamily="34" charset="-122"/>
                <a:ea typeface="微软雅黑" panose="020B0503020204020204" pitchFamily="34" charset="-122"/>
              </a:rPr>
              <a:t>构成了安全防御的第 1 道防线，集成了防火墙、防毒墙入侵防御、</a:t>
            </a:r>
          </a:p>
          <a:p>
            <a:pPr algn="l" latinLnBrk="1">
              <a:lnSpc>
                <a:spcPct val="80000"/>
              </a:lnSpc>
              <a:spcBef>
                <a:spcPct val="50000"/>
              </a:spcBef>
              <a:buClr>
                <a:srgbClr val="FF0000"/>
              </a:buClr>
              <a:buFont typeface="Wingdings" panose="05000000000000000000" pitchFamily="2" charset="2"/>
              <a:buNone/>
            </a:pPr>
            <a:r>
              <a:rPr lang="zh-CN" altLang="zh-CN" sz="1800" dirty="0">
                <a:solidFill>
                  <a:srgbClr val="000000"/>
                </a:solidFill>
                <a:latin typeface="微软雅黑" panose="020B0503020204020204" pitchFamily="34" charset="-122"/>
                <a:ea typeface="微软雅黑" panose="020B0503020204020204" pitchFamily="34" charset="-122"/>
              </a:rPr>
              <a:t>远程访问身份验证和虚拟专用网络( VPN) 技术</a:t>
            </a:r>
          </a:p>
        </p:txBody>
      </p:sp>
      <p:sp>
        <p:nvSpPr>
          <p:cNvPr id="16" name="矩形 15"/>
          <p:cNvSpPr/>
          <p:nvPr/>
        </p:nvSpPr>
        <p:spPr>
          <a:xfrm>
            <a:off x="404495" y="998855"/>
            <a:ext cx="8335645" cy="586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solidFill>
                  <a:schemeClr val="tx1"/>
                </a:solidFill>
                <a:latin typeface="微软雅黑" panose="020B0503020204020204" pitchFamily="34" charset="-122"/>
                <a:ea typeface="微软雅黑" panose="020B0503020204020204" pitchFamily="34" charset="-122"/>
                <a:sym typeface="+mn-ea"/>
              </a:rPr>
              <a:t>Industrial De-fender 解决方案</a:t>
            </a:r>
            <a:endParaRPr lang="zh-CN" altLang="en-US" sz="3600" b="1" dirty="0">
              <a:solidFill>
                <a:schemeClr val="tx1"/>
              </a:solidFill>
              <a:latin typeface="微软雅黑" panose="020B0503020204020204" pitchFamily="34" charset="-122"/>
              <a:ea typeface="微软雅黑" panose="020B0503020204020204" pitchFamily="34" charset="-122"/>
              <a:sym typeface="+mn-ea"/>
            </a:endParaRPr>
          </a:p>
        </p:txBody>
      </p:sp>
      <p:sp>
        <p:nvSpPr>
          <p:cNvPr id="65538" name="标题 1"/>
          <p:cNvSpPr>
            <a:spLocks noGrp="1"/>
          </p:cNvSpPr>
          <p:nvPr/>
        </p:nvSpPr>
        <p:spPr>
          <a:xfrm>
            <a:off x="1102678" y="115888"/>
            <a:ext cx="7488237" cy="604837"/>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000" b="0" baseline="0">
                <a:solidFill>
                  <a:schemeClr val="tx2"/>
                </a:solidFill>
                <a:latin typeface="Times New Roman" panose="02020603050405020304" pitchFamily="18" charset="0"/>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zh-CN" altLang="en-US" dirty="0"/>
              <a:t>国外工控系统安全解决方案</a:t>
            </a:r>
          </a:p>
        </p:txBody>
      </p:sp>
      <p:sp>
        <p:nvSpPr>
          <p:cNvPr id="7" name="矩形 6"/>
          <p:cNvSpPr/>
          <p:nvPr/>
        </p:nvSpPr>
        <p:spPr bwMode="auto">
          <a:xfrm>
            <a:off x="161290" y="5927725"/>
            <a:ext cx="1856740" cy="522605"/>
          </a:xfrm>
          <a:prstGeom prst="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algn="ctr" latinLnBrk="1">
              <a:lnSpc>
                <a:spcPct val="80000"/>
              </a:lnSpc>
              <a:spcBef>
                <a:spcPct val="50000"/>
              </a:spcBef>
              <a:buClr>
                <a:srgbClr val="FF0000"/>
              </a:buClr>
            </a:pPr>
            <a:r>
              <a:rPr lang="zh-CN" altLang="en-US" sz="2400">
                <a:solidFill>
                  <a:schemeClr val="tx1"/>
                </a:solidFill>
                <a:latin typeface="微软雅黑" panose="020B0503020204020204" pitchFamily="34" charset="-122"/>
                <a:ea typeface="微软雅黑" panose="020B0503020204020204" pitchFamily="34" charset="-122"/>
                <a:sym typeface="+mn-ea"/>
              </a:rPr>
              <a:t>安全事件管理</a:t>
            </a:r>
          </a:p>
        </p:txBody>
      </p:sp>
      <p:sp>
        <p:nvSpPr>
          <p:cNvPr id="8" name="矩形 7"/>
          <p:cNvSpPr/>
          <p:nvPr/>
        </p:nvSpPr>
        <p:spPr bwMode="auto">
          <a:xfrm>
            <a:off x="157480" y="5039995"/>
            <a:ext cx="1857375" cy="586740"/>
          </a:xfrm>
          <a:prstGeom prst="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ctr" latinLnBrk="1">
              <a:lnSpc>
                <a:spcPct val="80000"/>
              </a:lnSpc>
              <a:spcBef>
                <a:spcPct val="50000"/>
              </a:spcBef>
              <a:buClr>
                <a:srgbClr val="FF0000"/>
              </a:buClr>
              <a:buFont typeface="Wingdings" panose="05000000000000000000" pitchFamily="2" charset="2"/>
              <a:buNone/>
            </a:pPr>
            <a:r>
              <a:rPr lang="zh-CN" altLang="en-US" sz="1800">
                <a:latin typeface="微软雅黑" panose="020B0503020204020204" pitchFamily="34" charset="-122"/>
                <a:ea typeface="微软雅黑" panose="020B0503020204020204" pitchFamily="34" charset="-122"/>
                <a:sym typeface="+mn-ea"/>
              </a:rPr>
              <a:t>访问管理和</a:t>
            </a:r>
            <a:r>
              <a:rPr lang="en-US" altLang="zh-CN" sz="1800">
                <a:latin typeface="微软雅黑" panose="020B0503020204020204" pitchFamily="34" charset="-122"/>
                <a:ea typeface="微软雅黑" panose="020B0503020204020204" pitchFamily="34" charset="-122"/>
                <a:sym typeface="+mn-ea"/>
              </a:rPr>
              <a:t>IP</a:t>
            </a:r>
            <a:r>
              <a:rPr lang="zh-CN" altLang="en-US" sz="1800">
                <a:latin typeface="微软雅黑" panose="020B0503020204020204" pitchFamily="34" charset="-122"/>
                <a:ea typeface="微软雅黑" panose="020B0503020204020204" pitchFamily="34" charset="-122"/>
                <a:sym typeface="+mn-ea"/>
              </a:rPr>
              <a:t>网管</a:t>
            </a:r>
            <a:endParaRPr lang="zh-CN" altLang="en-US" sz="1800" dirty="0">
              <a:latin typeface="微软雅黑" panose="020B0503020204020204" pitchFamily="34" charset="-122"/>
              <a:ea typeface="微软雅黑" panose="020B0503020204020204" pitchFamily="34" charset="-122"/>
              <a:sym typeface="+mn-ea"/>
            </a:endParaRPr>
          </a:p>
        </p:txBody>
      </p:sp>
      <p:sp>
        <p:nvSpPr>
          <p:cNvPr id="9" name="圆角矩形 8"/>
          <p:cNvSpPr/>
          <p:nvPr/>
        </p:nvSpPr>
        <p:spPr bwMode="auto">
          <a:xfrm>
            <a:off x="2208530" y="5039360"/>
            <a:ext cx="6762750" cy="588010"/>
          </a:xfrm>
          <a:prstGeom prst="round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l" latinLnBrk="1">
              <a:lnSpc>
                <a:spcPct val="80000"/>
              </a:lnSpc>
              <a:spcBef>
                <a:spcPct val="50000"/>
              </a:spcBef>
              <a:buClr>
                <a:srgbClr val="FF0000"/>
              </a:buClr>
              <a:buFont typeface="Wingdings" panose="05000000000000000000" pitchFamily="2" charset="2"/>
              <a:buNone/>
            </a:pPr>
            <a:r>
              <a:rPr sz="2400" dirty="0">
                <a:solidFill>
                  <a:srgbClr val="000000"/>
                </a:solidFill>
                <a:latin typeface="微软雅黑" panose="020B0503020204020204" pitchFamily="34" charset="-122"/>
                <a:ea typeface="微软雅黑" panose="020B0503020204020204" pitchFamily="34" charset="-122"/>
              </a:rPr>
              <a:t>保证了授权的远程访问和设备子站的安全接入</a:t>
            </a:r>
          </a:p>
        </p:txBody>
      </p:sp>
      <p:sp>
        <p:nvSpPr>
          <p:cNvPr id="10" name="圆角矩形 9"/>
          <p:cNvSpPr/>
          <p:nvPr/>
        </p:nvSpPr>
        <p:spPr bwMode="auto">
          <a:xfrm>
            <a:off x="2203450" y="5927725"/>
            <a:ext cx="6767830" cy="523240"/>
          </a:xfrm>
          <a:prstGeom prst="round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algn="l" latinLnBrk="1">
              <a:lnSpc>
                <a:spcPct val="80000"/>
              </a:lnSpc>
              <a:spcBef>
                <a:spcPct val="50000"/>
              </a:spcBef>
              <a:buClr>
                <a:srgbClr val="FF0000"/>
              </a:buClr>
            </a:pPr>
            <a:r>
              <a:rPr lang="zh-CN" sz="2400" dirty="0">
                <a:solidFill>
                  <a:srgbClr val="000000"/>
                </a:solidFill>
                <a:latin typeface="微软雅黑" panose="020B0503020204020204" pitchFamily="34" charset="-122"/>
                <a:ea typeface="微软雅黑" panose="020B0503020204020204" pitchFamily="34" charset="-122"/>
              </a:rPr>
              <a:t>对网络中的安全事件进行集中监视和管理</a:t>
            </a:r>
          </a:p>
        </p:txBody>
      </p:sp>
      <p:sp>
        <p:nvSpPr>
          <p:cNvPr id="11" name="圆角矩形 10"/>
          <p:cNvSpPr/>
          <p:nvPr/>
        </p:nvSpPr>
        <p:spPr bwMode="auto">
          <a:xfrm>
            <a:off x="2203450" y="3714115"/>
            <a:ext cx="6767830" cy="1059815"/>
          </a:xfrm>
          <a:prstGeom prst="round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algn="l" latinLnBrk="1">
              <a:lnSpc>
                <a:spcPct val="80000"/>
              </a:lnSpc>
              <a:spcBef>
                <a:spcPct val="50000"/>
              </a:spcBef>
              <a:buClr>
                <a:srgbClr val="FF0000"/>
              </a:buClr>
            </a:pPr>
            <a:r>
              <a:rPr lang="zh-CN" sz="2400" dirty="0">
                <a:solidFill>
                  <a:srgbClr val="000000"/>
                </a:solidFill>
                <a:latin typeface="微软雅黑" panose="020B0503020204020204" pitchFamily="34" charset="-122"/>
                <a:ea typeface="微软雅黑" panose="020B0503020204020204" pitchFamily="34" charset="-122"/>
              </a:rPr>
              <a:t>被动检测控制网络安全边界内所有的网络流量，</a:t>
            </a:r>
          </a:p>
          <a:p>
            <a:pPr algn="l" latinLnBrk="1">
              <a:lnSpc>
                <a:spcPct val="80000"/>
              </a:lnSpc>
              <a:spcBef>
                <a:spcPct val="50000"/>
              </a:spcBef>
              <a:buClr>
                <a:srgbClr val="FF0000"/>
              </a:buClr>
            </a:pPr>
            <a:r>
              <a:rPr lang="zh-CN" sz="2400" dirty="0">
                <a:solidFill>
                  <a:srgbClr val="000000"/>
                </a:solidFill>
                <a:latin typeface="微软雅黑" panose="020B0503020204020204" pitchFamily="34" charset="-122"/>
                <a:ea typeface="微软雅黑" panose="020B0503020204020204" pitchFamily="34" charset="-122"/>
              </a:rPr>
              <a:t>能够检测到来自内部或外部的可疑活动</a:t>
            </a:r>
          </a:p>
        </p:txBody>
      </p:sp>
      <p:sp>
        <p:nvSpPr>
          <p:cNvPr id="12" name="圆角矩形 11"/>
          <p:cNvSpPr/>
          <p:nvPr/>
        </p:nvSpPr>
        <p:spPr bwMode="auto">
          <a:xfrm>
            <a:off x="2203450" y="2924175"/>
            <a:ext cx="6767830" cy="588010"/>
          </a:xfrm>
          <a:prstGeom prst="round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l" latinLnBrk="1">
              <a:lnSpc>
                <a:spcPct val="80000"/>
              </a:lnSpc>
              <a:spcBef>
                <a:spcPct val="50000"/>
              </a:spcBef>
              <a:buClr>
                <a:srgbClr val="FF0000"/>
              </a:buClr>
              <a:buFont typeface="Wingdings" panose="05000000000000000000" pitchFamily="2" charset="2"/>
              <a:buNone/>
            </a:pPr>
            <a:r>
              <a:rPr sz="2400" dirty="0">
                <a:solidFill>
                  <a:srgbClr val="000000"/>
                </a:solidFill>
                <a:latin typeface="微软雅黑" panose="020B0503020204020204" pitchFamily="34" charset="-122"/>
                <a:ea typeface="微软雅黑" panose="020B0503020204020204" pitchFamily="34" charset="-122"/>
              </a:rPr>
              <a:t>自动拦截所有未经授权的应用程序</a:t>
            </a:r>
          </a:p>
        </p:txBody>
      </p:sp>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国外工控系统安全解决方案</a:t>
            </a:r>
          </a:p>
        </p:txBody>
      </p:sp>
      <p:sp>
        <p:nvSpPr>
          <p:cNvPr id="4" name="内容占位符 3"/>
          <p:cNvSpPr>
            <a:spLocks noGrp="1"/>
          </p:cNvSpPr>
          <p:nvPr>
            <p:ph idx="1"/>
          </p:nvPr>
        </p:nvSpPr>
        <p:spPr>
          <a:xfrm>
            <a:off x="942340" y="955675"/>
            <a:ext cx="7469832" cy="5105400"/>
          </a:xfrm>
        </p:spPr>
        <p:txBody>
          <a:bodyPr/>
          <a:lstStyle/>
          <a:p>
            <a:pPr algn="ctr"/>
            <a:r>
              <a:rPr lang="zh-CN" altLang="en-US">
                <a:latin typeface="微软雅黑" panose="020B0503020204020204" pitchFamily="34" charset="-122"/>
                <a:ea typeface="微软雅黑" panose="020B0503020204020204" pitchFamily="34" charset="-122"/>
                <a:sym typeface="+mn-ea"/>
              </a:rPr>
              <a:t>Industrial De-fender 解决方案</a:t>
            </a:r>
            <a:endParaRPr lang="zh-CN" altLang="en-US" sz="280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stretch>
            <a:fillRect/>
          </a:stretch>
        </p:blipFill>
        <p:spPr>
          <a:xfrm>
            <a:off x="2152650" y="1466215"/>
            <a:ext cx="4838065" cy="5384800"/>
          </a:xfrm>
          <a:prstGeom prst="rect">
            <a:avLst/>
          </a:prstGeom>
        </p:spPr>
      </p:pic>
    </p:spTree>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国外工控系统安全解决方案</a:t>
            </a:r>
          </a:p>
        </p:txBody>
      </p:sp>
      <p:sp>
        <p:nvSpPr>
          <p:cNvPr id="4" name="内容占位符 3"/>
          <p:cNvSpPr>
            <a:spLocks noGrp="1"/>
          </p:cNvSpPr>
          <p:nvPr>
            <p:ph idx="1"/>
          </p:nvPr>
        </p:nvSpPr>
        <p:spPr>
          <a:xfrm>
            <a:off x="968375" y="1231265"/>
            <a:ext cx="7469832" cy="5105400"/>
          </a:xfrm>
        </p:spPr>
        <p:txBody>
          <a:bodyPr/>
          <a:lstStyle/>
          <a:p>
            <a:r>
              <a:rPr lang="zh-CN" altLang="en-US">
                <a:latin typeface="微软雅黑" panose="020B0503020204020204" pitchFamily="34" charset="-122"/>
                <a:ea typeface="微软雅黑" panose="020B0503020204020204" pitchFamily="34" charset="-122"/>
                <a:sym typeface="+mn-ea"/>
              </a:rPr>
              <a:t>被动隔离式解决方案</a:t>
            </a:r>
            <a:endParaRPr lang="zh-CN" altLang="en-US">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被动检测式解决方案的主要硬件设备均部署于原有系统之外，且主机入侵防护功能通过代理终端以白名单技术实现，这些措施大大减少了对原有系统性能的影响，满足了工控系统可用性的要求。然而，由于网络威胁特征库的更新总存在滞后，所以基于黑名单技术的安全组件对于新出现的入侵行为不能及时做出响应。因此，一些新型病毒或黑客行为仍可能对工控系统造成危害。</a:t>
            </a:r>
          </a:p>
        </p:txBody>
      </p:sp>
    </p:spTree>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国外工控系统安全解决方案</a:t>
            </a:r>
          </a:p>
        </p:txBody>
      </p:sp>
      <p:sp>
        <p:nvSpPr>
          <p:cNvPr id="4" name="内容占位符 3"/>
          <p:cNvSpPr>
            <a:spLocks noGrp="1"/>
          </p:cNvSpPr>
          <p:nvPr>
            <p:ph idx="1"/>
          </p:nvPr>
        </p:nvSpPr>
        <p:spPr>
          <a:xfrm>
            <a:off x="968375" y="1231265"/>
            <a:ext cx="7469832" cy="5105400"/>
          </a:xfrm>
        </p:spPr>
        <p:txBody>
          <a:bodyPr/>
          <a:lstStyle/>
          <a:p>
            <a:r>
              <a:rPr lang="zh-CN" altLang="en-US">
                <a:latin typeface="微软雅黑" panose="020B0503020204020204" pitchFamily="34" charset="-122"/>
                <a:ea typeface="微软雅黑" panose="020B0503020204020204" pitchFamily="34" charset="-122"/>
                <a:sym typeface="+mn-ea"/>
              </a:rPr>
              <a:t>主动隔离与被动隔离式解决方案比较</a:t>
            </a:r>
            <a:endParaRPr lang="zh-CN" altLang="en-US">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相比较而言，</a:t>
            </a:r>
            <a:r>
              <a:rPr lang="zh-CN" altLang="en-US" sz="2800">
                <a:solidFill>
                  <a:srgbClr val="FF0000"/>
                </a:solidFill>
                <a:latin typeface="微软雅黑" panose="020B0503020204020204" pitchFamily="34" charset="-122"/>
                <a:ea typeface="微软雅黑" panose="020B0503020204020204" pitchFamily="34" charset="-122"/>
              </a:rPr>
              <a:t>主动隔离</a:t>
            </a:r>
            <a:r>
              <a:rPr lang="zh-CN" altLang="en-US" sz="2800">
                <a:latin typeface="微软雅黑" panose="020B0503020204020204" pitchFamily="34" charset="-122"/>
                <a:ea typeface="微软雅黑" panose="020B0503020204020204" pitchFamily="34" charset="-122"/>
              </a:rPr>
              <a:t>式方案主要对</a:t>
            </a:r>
            <a:r>
              <a:rPr lang="zh-CN" altLang="en-US" sz="2800">
                <a:solidFill>
                  <a:srgbClr val="FF0000"/>
                </a:solidFill>
                <a:latin typeface="微软雅黑" panose="020B0503020204020204" pitchFamily="34" charset="-122"/>
                <a:ea typeface="微软雅黑" panose="020B0503020204020204" pitchFamily="34" charset="-122"/>
              </a:rPr>
              <a:t>网络交通</a:t>
            </a:r>
            <a:r>
              <a:rPr lang="zh-CN" altLang="en-US" sz="2800">
                <a:latin typeface="微软雅黑" panose="020B0503020204020204" pitchFamily="34" charset="-122"/>
                <a:ea typeface="微软雅黑" panose="020B0503020204020204" pitchFamily="34" charset="-122"/>
              </a:rPr>
              <a:t>进行管理，而</a:t>
            </a:r>
            <a:r>
              <a:rPr lang="zh-CN" altLang="en-US" sz="2800">
                <a:solidFill>
                  <a:srgbClr val="FF0000"/>
                </a:solidFill>
                <a:latin typeface="微软雅黑" panose="020B0503020204020204" pitchFamily="34" charset="-122"/>
                <a:ea typeface="微软雅黑" panose="020B0503020204020204" pitchFamily="34" charset="-122"/>
              </a:rPr>
              <a:t>被动检测</a:t>
            </a:r>
            <a:r>
              <a:rPr lang="zh-CN" altLang="en-US" sz="2800">
                <a:latin typeface="微软雅黑" panose="020B0503020204020204" pitchFamily="34" charset="-122"/>
                <a:ea typeface="微软雅黑" panose="020B0503020204020204" pitchFamily="34" charset="-122"/>
              </a:rPr>
              <a:t>式方案更侧重于对</a:t>
            </a:r>
            <a:r>
              <a:rPr lang="zh-CN" altLang="en-US" sz="2800">
                <a:solidFill>
                  <a:srgbClr val="FF0000"/>
                </a:solidFill>
                <a:latin typeface="微软雅黑" panose="020B0503020204020204" pitchFamily="34" charset="-122"/>
                <a:ea typeface="微软雅黑" panose="020B0503020204020204" pitchFamily="34" charset="-122"/>
              </a:rPr>
              <a:t>应用程序</a:t>
            </a:r>
            <a:r>
              <a:rPr lang="zh-CN" altLang="en-US" sz="2800">
                <a:latin typeface="微软雅黑" panose="020B0503020204020204" pitchFamily="34" charset="-122"/>
                <a:ea typeface="微软雅黑" panose="020B0503020204020204" pitchFamily="34" charset="-122"/>
              </a:rPr>
              <a:t>的监控。二者都可以达到较好的安全防御效果，需要根据不同的行业领域或应用场景来选择应用。</a:t>
            </a:r>
          </a:p>
        </p:txBody>
      </p:sp>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国内工控系统信息安全解决方案</a:t>
            </a:r>
          </a:p>
        </p:txBody>
      </p:sp>
      <p:sp>
        <p:nvSpPr>
          <p:cNvPr id="4" name="内容占位符 3"/>
          <p:cNvSpPr>
            <a:spLocks noGrp="1"/>
          </p:cNvSpPr>
          <p:nvPr>
            <p:ph idx="1"/>
          </p:nvPr>
        </p:nvSpPr>
        <p:spPr>
          <a:xfrm>
            <a:off x="968375" y="1231265"/>
            <a:ext cx="7469832" cy="5105400"/>
          </a:xfrm>
        </p:spPr>
        <p:txBody>
          <a:bodyPr/>
          <a:lstStyle/>
          <a:p>
            <a:r>
              <a:rPr lang="zh-CN" altLang="en-US" sz="2800">
                <a:latin typeface="微软雅黑" panose="020B0503020204020204" pitchFamily="34" charset="-122"/>
                <a:ea typeface="微软雅黑" panose="020B0503020204020204" pitchFamily="34" charset="-122"/>
                <a:sym typeface="+mn-ea"/>
              </a:rPr>
              <a:t>Stuxnet 事件发生以后，国内工业领域相关科研机构针对控制系统信息安全这一新课题开展了研究工作，例如</a:t>
            </a:r>
            <a:r>
              <a:rPr lang="zh-CN" altLang="en-US" sz="2800">
                <a:solidFill>
                  <a:srgbClr val="FF0000"/>
                </a:solidFill>
                <a:latin typeface="微软雅黑" panose="020B0503020204020204" pitchFamily="34" charset="-122"/>
                <a:ea typeface="微软雅黑" panose="020B0503020204020204" pitchFamily="34" charset="-122"/>
                <a:sym typeface="+mn-ea"/>
              </a:rPr>
              <a:t>工控系统隔离装置</a:t>
            </a:r>
            <a:r>
              <a:rPr lang="zh-CN" altLang="en-US" sz="2800">
                <a:latin typeface="微软雅黑" panose="020B0503020204020204" pitchFamily="34" charset="-122"/>
                <a:ea typeface="微软雅黑" panose="020B0503020204020204" pitchFamily="34" charset="-122"/>
                <a:sym typeface="+mn-ea"/>
              </a:rPr>
              <a:t>以及</a:t>
            </a:r>
            <a:r>
              <a:rPr lang="zh-CN" altLang="en-US" sz="2800">
                <a:solidFill>
                  <a:srgbClr val="FF0000"/>
                </a:solidFill>
                <a:latin typeface="微软雅黑" panose="020B0503020204020204" pitchFamily="34" charset="-122"/>
                <a:ea typeface="微软雅黑" panose="020B0503020204020204" pitchFamily="34" charset="-122"/>
                <a:sym typeface="+mn-ea"/>
              </a:rPr>
              <a:t>基于工业模型的入侵检测系统</a:t>
            </a:r>
            <a:r>
              <a:rPr lang="zh-CN" altLang="en-US" sz="2800">
                <a:latin typeface="微软雅黑" panose="020B0503020204020204" pitchFamily="34" charset="-122"/>
                <a:ea typeface="微软雅黑" panose="020B0503020204020204" pitchFamily="34" charset="-122"/>
                <a:sym typeface="+mn-ea"/>
              </a:rPr>
              <a:t>等。工控系统信息安全已经成为国内工业领域关注的热点之一，但尚未形成统一的标准和成熟的产品。为了应对日益严峻的工业信息安全形势，各行业都在提出符合自身网络特点的解决方案。以我国</a:t>
            </a:r>
            <a:r>
              <a:rPr lang="zh-CN" altLang="en-US" sz="2800">
                <a:solidFill>
                  <a:srgbClr val="FF0000"/>
                </a:solidFill>
                <a:latin typeface="微软雅黑" panose="020B0503020204020204" pitchFamily="34" charset="-122"/>
                <a:ea typeface="微软雅黑" panose="020B0503020204020204" pitchFamily="34" charset="-122"/>
                <a:sym typeface="+mn-ea"/>
              </a:rPr>
              <a:t>冶金行业</a:t>
            </a:r>
            <a:r>
              <a:rPr lang="zh-CN" altLang="en-US" sz="2800">
                <a:latin typeface="微软雅黑" panose="020B0503020204020204" pitchFamily="34" charset="-122"/>
                <a:ea typeface="微软雅黑" panose="020B0503020204020204" pitchFamily="34" charset="-122"/>
                <a:sym typeface="+mn-ea"/>
              </a:rPr>
              <a:t>的工控系统信息安全综合解决方案为例。</a:t>
            </a:r>
          </a:p>
        </p:txBody>
      </p:sp>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国内工控系统信息安全解决方案</a:t>
            </a:r>
          </a:p>
        </p:txBody>
      </p:sp>
      <p:sp>
        <p:nvSpPr>
          <p:cNvPr id="4" name="内容占位符 3"/>
          <p:cNvSpPr>
            <a:spLocks noGrp="1"/>
          </p:cNvSpPr>
          <p:nvPr>
            <p:ph idx="1"/>
          </p:nvPr>
        </p:nvSpPr>
        <p:spPr>
          <a:xfrm>
            <a:off x="953770" y="1310005"/>
            <a:ext cx="7469832" cy="5105400"/>
          </a:xfrm>
        </p:spPr>
        <p:txBody>
          <a:bodyPr/>
          <a:lstStyle/>
          <a:p>
            <a:r>
              <a:rPr lang="zh-CN" altLang="en-US" sz="2800">
                <a:latin typeface="微软雅黑" panose="020B0503020204020204" pitchFamily="34" charset="-122"/>
                <a:ea typeface="微软雅黑" panose="020B0503020204020204" pitchFamily="34" charset="-122"/>
                <a:sym typeface="+mn-ea"/>
              </a:rPr>
              <a:t>我国冶金行业的工控系统信息安全解决方案</a:t>
            </a:r>
          </a:p>
          <a:p>
            <a:r>
              <a:rPr lang="zh-CN" altLang="en-US" sz="2800">
                <a:latin typeface="微软雅黑" panose="020B0503020204020204" pitchFamily="34" charset="-122"/>
                <a:ea typeface="微软雅黑" panose="020B0503020204020204" pitchFamily="34" charset="-122"/>
                <a:sym typeface="+mn-ea"/>
              </a:rPr>
              <a:t>解决方案主要从</a:t>
            </a:r>
            <a:r>
              <a:rPr lang="zh-CN" altLang="en-US" sz="2800">
                <a:solidFill>
                  <a:srgbClr val="FF0000"/>
                </a:solidFill>
                <a:latin typeface="微软雅黑" panose="020B0503020204020204" pitchFamily="34" charset="-122"/>
                <a:ea typeface="微软雅黑" panose="020B0503020204020204" pitchFamily="34" charset="-122"/>
                <a:sym typeface="+mn-ea"/>
              </a:rPr>
              <a:t>区域隔离、入侵检测、外设管理、安全运维 </a:t>
            </a:r>
            <a:r>
              <a:rPr lang="zh-CN" altLang="en-US" sz="2800">
                <a:latin typeface="微软雅黑" panose="020B0503020204020204" pitchFamily="34" charset="-122"/>
                <a:ea typeface="微软雅黑" panose="020B0503020204020204" pitchFamily="34" charset="-122"/>
                <a:sym typeface="+mn-ea"/>
              </a:rPr>
              <a:t>4方面出发。建立如下 3</a:t>
            </a:r>
          </a:p>
          <a:p>
            <a:r>
              <a:rPr lang="zh-CN" altLang="en-US" sz="2800">
                <a:latin typeface="微软雅黑" panose="020B0503020204020204" pitchFamily="34" charset="-122"/>
                <a:ea typeface="微软雅黑" panose="020B0503020204020204" pitchFamily="34" charset="-122"/>
                <a:sym typeface="+mn-ea"/>
              </a:rPr>
              <a:t> 个层次的纵深防御体系:</a:t>
            </a:r>
          </a:p>
        </p:txBody>
      </p:sp>
      <p:sp>
        <p:nvSpPr>
          <p:cNvPr id="3" name="圆角矩形 2"/>
          <p:cNvSpPr/>
          <p:nvPr/>
        </p:nvSpPr>
        <p:spPr>
          <a:xfrm>
            <a:off x="1116330" y="5826760"/>
            <a:ext cx="3072765" cy="70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116330" y="3509010"/>
            <a:ext cx="3072765" cy="70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116330" y="4674870"/>
            <a:ext cx="3072765" cy="70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84605" y="5939155"/>
            <a:ext cx="3227705" cy="48323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sym typeface="+mn-ea"/>
              </a:rPr>
              <a:t>第 1层，边界隔离</a:t>
            </a:r>
          </a:p>
        </p:txBody>
      </p:sp>
      <p:sp>
        <p:nvSpPr>
          <p:cNvPr id="10" name="文本框 9"/>
          <p:cNvSpPr txBox="1"/>
          <p:nvPr/>
        </p:nvSpPr>
        <p:spPr>
          <a:xfrm>
            <a:off x="1284605" y="4787265"/>
            <a:ext cx="2609850" cy="48323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第 2层，通信管理</a:t>
            </a:r>
          </a:p>
        </p:txBody>
      </p:sp>
      <p:sp>
        <p:nvSpPr>
          <p:cNvPr id="11" name="文本框 10"/>
          <p:cNvSpPr txBox="1"/>
          <p:nvPr/>
        </p:nvSpPr>
        <p:spPr>
          <a:xfrm>
            <a:off x="1284605" y="3621405"/>
            <a:ext cx="2760980" cy="483235"/>
          </a:xfrm>
          <a:prstGeom prst="rect">
            <a:avLst/>
          </a:prstGeom>
          <a:noFill/>
        </p:spPr>
        <p:txBody>
          <a:bodyPr wrap="square" rtlCol="0">
            <a:spAutoFit/>
          </a:bodyPr>
          <a:lstStyle/>
          <a:p>
            <a:r>
              <a:rPr lang="zh-CN" altLang="en-US" sz="2400">
                <a:latin typeface="微软雅黑" panose="020B0503020204020204" pitchFamily="34" charset="-122"/>
                <a:ea typeface="微软雅黑" panose="020B0503020204020204" pitchFamily="34" charset="-122"/>
              </a:rPr>
              <a:t>第 3层，主机防御</a:t>
            </a:r>
          </a:p>
        </p:txBody>
      </p:sp>
      <p:sp>
        <p:nvSpPr>
          <p:cNvPr id="13" name="线形标注 2 12"/>
          <p:cNvSpPr/>
          <p:nvPr/>
        </p:nvSpPr>
        <p:spPr>
          <a:xfrm>
            <a:off x="5450205" y="3267710"/>
            <a:ext cx="2592070" cy="2559050"/>
          </a:xfrm>
          <a:prstGeom prst="borderCallout2">
            <a:avLst>
              <a:gd name="adj1" fmla="val 19925"/>
              <a:gd name="adj2" fmla="val 1420"/>
              <a:gd name="adj3" fmla="val 21662"/>
              <a:gd name="adj4" fmla="val -16658"/>
              <a:gd name="adj5" fmla="val 112506"/>
              <a:gd name="adj6" fmla="val -4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608320" y="3467735"/>
            <a:ext cx="2275840" cy="2030730"/>
          </a:xfrm>
          <a:prstGeom prst="rect">
            <a:avLst/>
          </a:prstGeom>
          <a:noFill/>
        </p:spPr>
        <p:txBody>
          <a:bodyPr wrap="square" rtlCol="0">
            <a:spAutoFit/>
          </a:bodyPr>
          <a:lstStyle/>
          <a:p>
            <a:r>
              <a:rPr lang="zh-CN" altLang="en-US" sz="1800">
                <a:latin typeface="微软雅黑" panose="020B0503020204020204" pitchFamily="34" charset="-122"/>
                <a:ea typeface="微软雅黑" panose="020B0503020204020204" pitchFamily="34" charset="-122"/>
              </a:rPr>
              <a:t>在生产管理网与企业信息网的边界部署统一威胁管理( UTM) </a:t>
            </a:r>
          </a:p>
          <a:p>
            <a:r>
              <a:rPr lang="zh-CN" altLang="en-US" sz="1800">
                <a:latin typeface="微软雅黑" panose="020B0503020204020204" pitchFamily="34" charset="-122"/>
                <a:ea typeface="微软雅黑" panose="020B0503020204020204" pitchFamily="34" charset="-122"/>
              </a:rPr>
              <a:t>系统。整合多种 IT 系统信息安全技术，</a:t>
            </a:r>
          </a:p>
          <a:p>
            <a:r>
              <a:rPr lang="zh-CN" altLang="en-US" sz="1800">
                <a:latin typeface="微软雅黑" panose="020B0503020204020204" pitchFamily="34" charset="-122"/>
                <a:ea typeface="微软雅黑" panose="020B0503020204020204" pitchFamily="34" charset="-122"/>
              </a:rPr>
              <a:t>最大程度地阻挡来自</a:t>
            </a:r>
          </a:p>
          <a:p>
            <a:r>
              <a:rPr lang="zh-CN" altLang="en-US" sz="1800">
                <a:latin typeface="微软雅黑" panose="020B0503020204020204" pitchFamily="34" charset="-122"/>
                <a:ea typeface="微软雅黑" panose="020B0503020204020204" pitchFamily="34" charset="-122"/>
              </a:rPr>
              <a:t>信息网络的安全威胁。</a:t>
            </a:r>
          </a:p>
        </p:txBody>
      </p:sp>
      <p:sp>
        <p:nvSpPr>
          <p:cNvPr id="21" name="线形标注 1 20"/>
          <p:cNvSpPr/>
          <p:nvPr/>
        </p:nvSpPr>
        <p:spPr>
          <a:xfrm>
            <a:off x="5222875" y="3032125"/>
            <a:ext cx="3737610" cy="3160395"/>
          </a:xfrm>
          <a:prstGeom prst="borderCallout1">
            <a:avLst>
              <a:gd name="adj1" fmla="val 19228"/>
              <a:gd name="adj2" fmla="val 18"/>
              <a:gd name="adj3" fmla="val 53707"/>
              <a:gd name="adj4" fmla="val -28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368925" y="3147060"/>
            <a:ext cx="3681095" cy="316103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sym typeface="+mn-ea"/>
              </a:rPr>
              <a:t>进行安全区域隔离和设备接入管理，阻断威胁传播途径。在各控制单元之间实行基于工控协议过滤和内容深度检查的安全通信管理。对控制网络中主机的存储、输入和输出设备，以及远程或本地接入网络的生产和维护设备进行身份认证和行为管理</a:t>
            </a:r>
            <a:endParaRPr lang="zh-CN" altLang="en-US" sz="2000">
              <a:latin typeface="微软雅黑" panose="020B0503020204020204" pitchFamily="34" charset="-122"/>
              <a:ea typeface="微软雅黑" panose="020B0503020204020204" pitchFamily="34" charset="-122"/>
            </a:endParaRPr>
          </a:p>
          <a:p>
            <a:endParaRPr lang="zh-CN" altLang="en-US" sz="2000"/>
          </a:p>
        </p:txBody>
      </p:sp>
      <p:sp>
        <p:nvSpPr>
          <p:cNvPr id="24" name="线形标注 1 23"/>
          <p:cNvSpPr/>
          <p:nvPr/>
        </p:nvSpPr>
        <p:spPr>
          <a:xfrm>
            <a:off x="5563870" y="3509010"/>
            <a:ext cx="3292475" cy="2693670"/>
          </a:xfrm>
          <a:prstGeom prst="borderCallout1">
            <a:avLst>
              <a:gd name="adj1" fmla="val 24744"/>
              <a:gd name="adj2" fmla="val 503"/>
              <a:gd name="adj3" fmla="val 13814"/>
              <a:gd name="adj4" fmla="val -40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638165" y="3621405"/>
            <a:ext cx="3144520" cy="255143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部署主机入侵防御系统，消除已有安全隐患。在控制系统工作站运行基于白名单技术的终端应用管理，自动拦截所有未经授权的应用程序。同时，对生产管理网络进行病毒查杀和补丁加固。</a:t>
            </a:r>
          </a:p>
        </p:txBody>
      </p:sp>
      <p:sp>
        <p:nvSpPr>
          <p:cNvPr id="29" name="燕尾形 28"/>
          <p:cNvSpPr/>
          <p:nvPr/>
        </p:nvSpPr>
        <p:spPr>
          <a:xfrm>
            <a:off x="4318635" y="4354195"/>
            <a:ext cx="1083310" cy="134937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可选过程 30"/>
          <p:cNvSpPr/>
          <p:nvPr/>
        </p:nvSpPr>
        <p:spPr>
          <a:xfrm>
            <a:off x="5595620" y="3011805"/>
            <a:ext cx="3488690" cy="367792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687695" y="3117850"/>
            <a:ext cx="3304540" cy="3465830"/>
          </a:xfrm>
          <a:prstGeom prst="rect">
            <a:avLst/>
          </a:prstGeom>
          <a:noFill/>
        </p:spPr>
        <p:txBody>
          <a:bodyPr wrap="square" rtlCol="0">
            <a:spAutoFit/>
          </a:bodyPr>
          <a:lstStyle/>
          <a:p>
            <a:r>
              <a:rPr lang="zh-CN" altLang="en-US" sz="2000">
                <a:latin typeface="微软雅黑" panose="020B0503020204020204" pitchFamily="34" charset="-122"/>
                <a:ea typeface="微软雅黑" panose="020B0503020204020204" pitchFamily="34" charset="-122"/>
              </a:rPr>
              <a:t>最后，由统一的信息安全管理平台对所述防御体系进行实时监管。该平台支持网络安全设备的在线配置和组态，可视化地监督网络资产运行状况，能够及时发现和弥补安全漏洞。同时，可以提供详细的信息安全审计功能，通过对安全事件的跟踪和预警，为网络故障的及时排查和分析提供可靠依据。</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2" nodeType="click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ppt_x"/>
                                          </p:val>
                                        </p:tav>
                                      </p:tavLst>
                                    </p:anim>
                                    <p:anim calcmode="lin" valueType="num">
                                      <p:cBhvr additive="base">
                                        <p:cTn id="17" dur="500"/>
                                        <p:tgtEl>
                                          <p:spTgt spid="14"/>
                                        </p:tgtEl>
                                        <p:attrNameLst>
                                          <p:attrName>ppt_y</p:attrName>
                                        </p:attrNameLst>
                                      </p:cBhvr>
                                      <p:tavLst>
                                        <p:tav tm="0">
                                          <p:val>
                                            <p:strVal val="ppt_y"/>
                                          </p:val>
                                        </p:tav>
                                        <p:tav tm="100000">
                                          <p:val>
                                            <p:strVal val="1+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ppt_x"/>
                                          </p:val>
                                        </p:tav>
                                      </p:tavLst>
                                    </p:anim>
                                    <p:anim calcmode="lin" valueType="num">
                                      <p:cBhvr additive="base">
                                        <p:cTn id="21" dur="500"/>
                                        <p:tgtEl>
                                          <p:spTgt spid="13"/>
                                        </p:tgtEl>
                                        <p:attrNameLst>
                                          <p:attrName>ppt_y</p:attrName>
                                        </p:attrNameLst>
                                      </p:cBhvr>
                                      <p:tavLst>
                                        <p:tav tm="0">
                                          <p:val>
                                            <p:strVal val="ppt_y"/>
                                          </p:val>
                                        </p:tav>
                                        <p:tav tm="100000">
                                          <p:val>
                                            <p:strVal val="1+ppt_h/2"/>
                                          </p:val>
                                        </p:tav>
                                      </p:tavLst>
                                    </p:anim>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21"/>
                                        </p:tgtEl>
                                        <p:attrNameLst>
                                          <p:attrName>ppt_x</p:attrName>
                                        </p:attrNameLst>
                                      </p:cBhvr>
                                      <p:tavLst>
                                        <p:tav tm="0">
                                          <p:val>
                                            <p:strVal val="ppt_x"/>
                                          </p:val>
                                        </p:tav>
                                        <p:tav tm="100000">
                                          <p:val>
                                            <p:strVal val="ppt_x"/>
                                          </p:val>
                                        </p:tav>
                                      </p:tavLst>
                                    </p:anim>
                                    <p:anim calcmode="lin" valueType="num">
                                      <p:cBhvr additive="base">
                                        <p:cTn id="37" dur="500"/>
                                        <p:tgtEl>
                                          <p:spTgt spid="21"/>
                                        </p:tgtEl>
                                        <p:attrNameLst>
                                          <p:attrName>ppt_y</p:attrName>
                                        </p:attrNameLst>
                                      </p:cBhvr>
                                      <p:tavLst>
                                        <p:tav tm="0">
                                          <p:val>
                                            <p:strVal val="ppt_y"/>
                                          </p:val>
                                        </p:tav>
                                        <p:tav tm="100000">
                                          <p:val>
                                            <p:strVal val="1+ppt_h/2"/>
                                          </p:val>
                                        </p:tav>
                                      </p:tavLst>
                                    </p:anim>
                                    <p:set>
                                      <p:cBhvr>
                                        <p:cTn id="38" dur="1" fill="hold">
                                          <p:stCondLst>
                                            <p:cond delay="499"/>
                                          </p:stCondLst>
                                        </p:cTn>
                                        <p:tgtEl>
                                          <p:spTgt spid="21"/>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22"/>
                                        </p:tgtEl>
                                        <p:attrNameLst>
                                          <p:attrName>ppt_x</p:attrName>
                                        </p:attrNameLst>
                                      </p:cBhvr>
                                      <p:tavLst>
                                        <p:tav tm="0">
                                          <p:val>
                                            <p:strVal val="ppt_x"/>
                                          </p:val>
                                        </p:tav>
                                        <p:tav tm="100000">
                                          <p:val>
                                            <p:strVal val="ppt_x"/>
                                          </p:val>
                                        </p:tav>
                                      </p:tavLst>
                                    </p:anim>
                                    <p:anim calcmode="lin" valueType="num">
                                      <p:cBhvr additive="base">
                                        <p:cTn id="41" dur="500"/>
                                        <p:tgtEl>
                                          <p:spTgt spid="22"/>
                                        </p:tgtEl>
                                        <p:attrNameLst>
                                          <p:attrName>ppt_y</p:attrName>
                                        </p:attrNameLst>
                                      </p:cBhvr>
                                      <p:tavLst>
                                        <p:tav tm="0">
                                          <p:val>
                                            <p:strVal val="ppt_y"/>
                                          </p:val>
                                        </p:tav>
                                        <p:tav tm="100000">
                                          <p:val>
                                            <p:strVal val="1+ppt_h/2"/>
                                          </p:val>
                                        </p:tav>
                                      </p:tavLst>
                                    </p:anim>
                                    <p:set>
                                      <p:cBhvr>
                                        <p:cTn id="42" dur="1" fill="hold">
                                          <p:stCondLst>
                                            <p:cond delay="499"/>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grpId="1" nodeType="clickEffect">
                                  <p:stCondLst>
                                    <p:cond delay="0"/>
                                  </p:stCondLst>
                                  <p:childTnLst>
                                    <p:anim calcmode="lin" valueType="num">
                                      <p:cBhvr additive="base">
                                        <p:cTn id="56" dur="500"/>
                                        <p:tgtEl>
                                          <p:spTgt spid="24"/>
                                        </p:tgtEl>
                                        <p:attrNameLst>
                                          <p:attrName>ppt_x</p:attrName>
                                        </p:attrNameLst>
                                      </p:cBhvr>
                                      <p:tavLst>
                                        <p:tav tm="0">
                                          <p:val>
                                            <p:strVal val="ppt_x"/>
                                          </p:val>
                                        </p:tav>
                                        <p:tav tm="100000">
                                          <p:val>
                                            <p:strVal val="ppt_x"/>
                                          </p:val>
                                        </p:tav>
                                      </p:tavLst>
                                    </p:anim>
                                    <p:anim calcmode="lin" valueType="num">
                                      <p:cBhvr additive="base">
                                        <p:cTn id="57" dur="500"/>
                                        <p:tgtEl>
                                          <p:spTgt spid="24"/>
                                        </p:tgtEl>
                                        <p:attrNameLst>
                                          <p:attrName>ppt_y</p:attrName>
                                        </p:attrNameLst>
                                      </p:cBhvr>
                                      <p:tavLst>
                                        <p:tav tm="0">
                                          <p:val>
                                            <p:strVal val="ppt_y"/>
                                          </p:val>
                                        </p:tav>
                                        <p:tav tm="100000">
                                          <p:val>
                                            <p:strVal val="1+ppt_h/2"/>
                                          </p:val>
                                        </p:tav>
                                      </p:tavLst>
                                    </p:anim>
                                    <p:set>
                                      <p:cBhvr>
                                        <p:cTn id="58" dur="1" fill="hold">
                                          <p:stCondLst>
                                            <p:cond delay="499"/>
                                          </p:stCondLst>
                                        </p:cTn>
                                        <p:tgtEl>
                                          <p:spTgt spid="24"/>
                                        </p:tgtEl>
                                        <p:attrNameLst>
                                          <p:attrName>style.visibility</p:attrName>
                                        </p:attrNameLst>
                                      </p:cBhvr>
                                      <p:to>
                                        <p:strVal val="hidden"/>
                                      </p:to>
                                    </p:set>
                                  </p:childTnLst>
                                </p:cTn>
                              </p:par>
                              <p:par>
                                <p:cTn id="59" presetID="2" presetClass="exit" presetSubtype="4" fill="hold" grpId="1" nodeType="withEffect">
                                  <p:stCondLst>
                                    <p:cond delay="0"/>
                                  </p:stCondLst>
                                  <p:childTnLst>
                                    <p:anim calcmode="lin" valueType="num">
                                      <p:cBhvr additive="base">
                                        <p:cTn id="60" dur="500"/>
                                        <p:tgtEl>
                                          <p:spTgt spid="25"/>
                                        </p:tgtEl>
                                        <p:attrNameLst>
                                          <p:attrName>ppt_x</p:attrName>
                                        </p:attrNameLst>
                                      </p:cBhvr>
                                      <p:tavLst>
                                        <p:tav tm="0">
                                          <p:val>
                                            <p:strVal val="ppt_x"/>
                                          </p:val>
                                        </p:tav>
                                        <p:tav tm="100000">
                                          <p:val>
                                            <p:strVal val="ppt_x"/>
                                          </p:val>
                                        </p:tav>
                                      </p:tavLst>
                                    </p:anim>
                                    <p:anim calcmode="lin" valueType="num">
                                      <p:cBhvr additive="base">
                                        <p:cTn id="61" dur="500"/>
                                        <p:tgtEl>
                                          <p:spTgt spid="25"/>
                                        </p:tgtEl>
                                        <p:attrNameLst>
                                          <p:attrName>ppt_y</p:attrName>
                                        </p:attrNameLst>
                                      </p:cBhvr>
                                      <p:tavLst>
                                        <p:tav tm="0">
                                          <p:val>
                                            <p:strVal val="ppt_y"/>
                                          </p:val>
                                        </p:tav>
                                        <p:tav tm="100000">
                                          <p:val>
                                            <p:strVal val="1+ppt_h/2"/>
                                          </p:val>
                                        </p:tav>
                                      </p:tavLst>
                                    </p:anim>
                                    <p:set>
                                      <p:cBhvr>
                                        <p:cTn id="62" dur="1" fill="hold">
                                          <p:stCondLst>
                                            <p:cond delay="499"/>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0-#ppt_w/2"/>
                                          </p:val>
                                        </p:tav>
                                        <p:tav tm="100000">
                                          <p:val>
                                            <p:strVal val="#ppt_x"/>
                                          </p:val>
                                        </p:tav>
                                      </p:tavLst>
                                    </p:anim>
                                    <p:anim calcmode="lin" valueType="num">
                                      <p:cBhvr additive="base">
                                        <p:cTn id="68" dur="500" fill="hold"/>
                                        <p:tgtEl>
                                          <p:spTgt spid="29"/>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0-#ppt_w/2"/>
                                          </p:val>
                                        </p:tav>
                                        <p:tav tm="100000">
                                          <p:val>
                                            <p:strVal val="#ppt_x"/>
                                          </p:val>
                                        </p:tav>
                                      </p:tavLst>
                                    </p:anim>
                                    <p:anim calcmode="lin" valueType="num">
                                      <p:cBhvr additive="base">
                                        <p:cTn id="72" dur="500" fill="hold"/>
                                        <p:tgtEl>
                                          <p:spTgt spid="3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0-#ppt_w/2"/>
                                          </p:val>
                                        </p:tav>
                                        <p:tav tm="100000">
                                          <p:val>
                                            <p:strVal val="#ppt_x"/>
                                          </p:val>
                                        </p:tav>
                                      </p:tavLst>
                                    </p:anim>
                                    <p:anim calcmode="lin" valueType="num">
                                      <p:cBhvr additive="base">
                                        <p:cTn id="76"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bldLvl="0" animBg="1"/>
      <p:bldP spid="14" grpId="0"/>
      <p:bldP spid="14" grpId="2"/>
      <p:bldP spid="21" grpId="0" animBg="1"/>
      <p:bldP spid="21" grpId="1" animBg="1"/>
      <p:bldP spid="22" grpId="0"/>
      <p:bldP spid="22" grpId="1"/>
      <p:bldP spid="24" grpId="0" animBg="1"/>
      <p:bldP spid="24" grpId="1" animBg="1"/>
      <p:bldP spid="25" grpId="0"/>
      <p:bldP spid="25" grpId="1"/>
      <p:bldP spid="29" grpId="0" animBg="1"/>
      <p:bldP spid="31" grpId="0" animBg="1"/>
      <p:bldP spid="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国内工控系统信息安全解决方案</a:t>
            </a:r>
          </a:p>
        </p:txBody>
      </p:sp>
      <p:sp>
        <p:nvSpPr>
          <p:cNvPr id="4" name="内容占位符 3"/>
          <p:cNvSpPr>
            <a:spLocks noGrp="1"/>
          </p:cNvSpPr>
          <p:nvPr>
            <p:ph idx="1"/>
          </p:nvPr>
        </p:nvSpPr>
        <p:spPr>
          <a:xfrm>
            <a:off x="1116330" y="1022985"/>
            <a:ext cx="7469832" cy="5105400"/>
          </a:xfrm>
        </p:spPr>
        <p:txBody>
          <a:bodyPr/>
          <a:lstStyle/>
          <a:p>
            <a:r>
              <a:rPr lang="zh-CN" altLang="en-US" sz="2800">
                <a:latin typeface="微软雅黑" panose="020B0503020204020204" pitchFamily="34" charset="-122"/>
                <a:ea typeface="微软雅黑" panose="020B0503020204020204" pitchFamily="34" charset="-122"/>
                <a:sym typeface="+mn-ea"/>
              </a:rPr>
              <a:t>我国冶金行业的工控系统信息安全解决方案</a:t>
            </a:r>
          </a:p>
        </p:txBody>
      </p:sp>
      <p:pic>
        <p:nvPicPr>
          <p:cNvPr id="2" name="图片 1"/>
          <p:cNvPicPr>
            <a:picLocks noChangeAspect="1"/>
          </p:cNvPicPr>
          <p:nvPr/>
        </p:nvPicPr>
        <p:blipFill>
          <a:blip r:embed="rId2" cstate="print"/>
          <a:stretch>
            <a:fillRect/>
          </a:stretch>
        </p:blipFill>
        <p:spPr>
          <a:xfrm>
            <a:off x="2117090" y="1562100"/>
            <a:ext cx="4551680" cy="5232400"/>
          </a:xfrm>
          <a:prstGeom prst="rect">
            <a:avLst/>
          </a:prstGeom>
        </p:spPr>
      </p:pic>
    </p:spTree>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国内工控系统信息安全解决方案</a:t>
            </a:r>
          </a:p>
        </p:txBody>
      </p:sp>
      <p:sp>
        <p:nvSpPr>
          <p:cNvPr id="4" name="内容占位符 3"/>
          <p:cNvSpPr>
            <a:spLocks noGrp="1"/>
          </p:cNvSpPr>
          <p:nvPr>
            <p:ph idx="1"/>
          </p:nvPr>
        </p:nvSpPr>
        <p:spPr>
          <a:xfrm>
            <a:off x="1116330" y="1022985"/>
            <a:ext cx="7469832" cy="5105400"/>
          </a:xfrm>
        </p:spPr>
        <p:txBody>
          <a:bodyPr/>
          <a:lstStyle/>
          <a:p>
            <a:r>
              <a:rPr lang="zh-CN" altLang="en-US" sz="2800" dirty="0">
                <a:latin typeface="微软雅黑" panose="020B0503020204020204" pitchFamily="34" charset="-122"/>
                <a:ea typeface="微软雅黑" panose="020B0503020204020204" pitchFamily="34" charset="-122"/>
                <a:sym typeface="+mn-ea"/>
              </a:rPr>
              <a:t>我国冶金行业的工控系统信息安全解决方案</a:t>
            </a:r>
          </a:p>
          <a:p>
            <a:r>
              <a:rPr lang="zh-CN" altLang="en-US" sz="2800" dirty="0" smtClean="0">
                <a:latin typeface="微软雅黑" panose="020B0503020204020204" pitchFamily="34" charset="-122"/>
                <a:ea typeface="微软雅黑" panose="020B0503020204020204" pitchFamily="34" charset="-122"/>
                <a:sym typeface="+mn-ea"/>
              </a:rPr>
              <a:t>方案</a:t>
            </a:r>
            <a:r>
              <a:rPr lang="zh-CN" altLang="en-US" sz="2800" dirty="0">
                <a:latin typeface="微软雅黑" panose="020B0503020204020204" pitchFamily="34" charset="-122"/>
                <a:ea typeface="微软雅黑" panose="020B0503020204020204" pitchFamily="34" charset="-122"/>
                <a:sym typeface="+mn-ea"/>
              </a:rPr>
              <a:t>通过</a:t>
            </a:r>
            <a:r>
              <a:rPr lang="zh-CN" altLang="en-US" sz="2800" dirty="0">
                <a:solidFill>
                  <a:srgbClr val="FF0000"/>
                </a:solidFill>
                <a:latin typeface="微软雅黑" panose="020B0503020204020204" pitchFamily="34" charset="-122"/>
                <a:ea typeface="微软雅黑" panose="020B0503020204020204" pitchFamily="34" charset="-122"/>
                <a:sym typeface="+mn-ea"/>
              </a:rPr>
              <a:t>边界隔离、通信管理和主机防御 </a:t>
            </a:r>
            <a:r>
              <a:rPr lang="zh-CN" altLang="en-US" sz="2800" dirty="0">
                <a:latin typeface="微软雅黑" panose="020B0503020204020204" pitchFamily="34" charset="-122"/>
                <a:ea typeface="微软雅黑" panose="020B0503020204020204" pitchFamily="34" charset="-122"/>
                <a:sym typeface="+mn-ea"/>
              </a:rPr>
              <a:t>3个层次的深度防御，确保只有绝对必要的人员、设备和程序才能访问关键控制系统，符合工控系统信息安全定义的描述，同时也满足我国冶金行业控制系统的特点对信息安全防护的要求，具有一定的参考应用价值。</a:t>
            </a:r>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工业控制系统特点</a:t>
            </a:r>
          </a:p>
        </p:txBody>
      </p:sp>
      <p:sp>
        <p:nvSpPr>
          <p:cNvPr id="3" name="内容占位符 2"/>
          <p:cNvSpPr>
            <a:spLocks noGrp="1"/>
          </p:cNvSpPr>
          <p:nvPr>
            <p:ph idx="1"/>
          </p:nvPr>
        </p:nvSpPr>
        <p:spPr>
          <a:xfrm>
            <a:off x="755650" y="1052513"/>
            <a:ext cx="7920806" cy="5328815"/>
          </a:xfrm>
        </p:spPr>
        <p:txBody>
          <a:bodyPr vert="horz" wrap="square" lIns="91440" tIns="45720" rIns="91440" bIns="45720" numCol="1" anchor="t" anchorCtr="0" compatLnSpc="1"/>
          <a:lstStyle/>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实时性</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要求高，强调实时</a:t>
            </a:r>
            <a:r>
              <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I/O</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能力；</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可用性</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要求高，系统一旦上线，不能接受重新启动之类的响应</a:t>
            </a:r>
            <a:r>
              <a:rPr kumimoji="0" lang="zh-CN" altLang="en-US" sz="2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lang="zh-CN" altLang="en-US" sz="2400" kern="1200" dirty="0" smtClean="0">
                <a:latin typeface="微软雅黑" panose="020B0503020204020204" pitchFamily="34" charset="-122"/>
                <a:ea typeface="微软雅黑" panose="020B0503020204020204" pitchFamily="34" charset="-122"/>
                <a:cs typeface="+mn-cs"/>
              </a:rPr>
              <a:t>中断停机</a:t>
            </a:r>
            <a:r>
              <a:rPr kumimoji="0" lang="zh-CN" altLang="en-US" sz="2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必须有计划（例检修）；</a:t>
            </a:r>
            <a:endPar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工控硬件要求</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寿命</a:t>
            </a:r>
            <a:r>
              <a:rPr kumimoji="0" lang="zh-CN" altLang="en-US" sz="2400" b="0"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长、可靠性高</a:t>
            </a:r>
            <a:r>
              <a:rPr kumimoji="0" lang="zh-CN" altLang="en-US" sz="2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防电磁干扰，防爆，防尘等要求非常严格；</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特有的工业控制协议通讯协议</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，不同厂商控制设备采用不同通信协议，很多</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协议不公开</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工控系统上线生产后，一般不会调整；</a:t>
            </a:r>
            <a:endParaRPr kumimoji="0" lang="en-US" altLang="zh-CN"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工控系统要求</a:t>
            </a:r>
            <a:r>
              <a:rPr kumimoji="0" lang="zh-CN" altLang="zh-CN"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封闭性</a:t>
            </a:r>
            <a:r>
              <a:rPr kumimoji="0" lang="zh-CN" altLang="en-US" sz="2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比较强。</a:t>
            </a:r>
          </a:p>
          <a:p>
            <a:pPr marL="469900" marR="0" lvl="0" indent="-469900" algn="l" defTabSz="914400" rtl="0" eaLnBrk="1" fontAlgn="base" latinLnBrk="0" hangingPunct="1">
              <a:lnSpc>
                <a:spcPct val="150000"/>
              </a:lnSpc>
              <a:spcBef>
                <a:spcPct val="20000"/>
              </a:spcBef>
              <a:spcAft>
                <a:spcPct val="0"/>
              </a:spcAft>
              <a:buClr>
                <a:schemeClr val="accent2"/>
              </a:buClr>
              <a:buSzTx/>
              <a:buFont typeface="Wingdings" panose="05000000000000000000" pitchFamily="2" charset="2"/>
              <a:buChar char="o"/>
              <a:defRPr/>
            </a:pPr>
            <a:endParaRPr kumimoji="0" lang="zh-CN" altLang="en-US" sz="20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国内工控系统信息安全解决方案</a:t>
            </a:r>
          </a:p>
        </p:txBody>
      </p:sp>
      <p:sp>
        <p:nvSpPr>
          <p:cNvPr id="4" name="内容占位符 3"/>
          <p:cNvSpPr>
            <a:spLocks noGrp="1"/>
          </p:cNvSpPr>
          <p:nvPr>
            <p:ph idx="1"/>
          </p:nvPr>
        </p:nvSpPr>
        <p:spPr>
          <a:xfrm>
            <a:off x="836930" y="1052830"/>
            <a:ext cx="7469832" cy="5105400"/>
          </a:xfrm>
        </p:spPr>
        <p:txBody>
          <a:bodyPr/>
          <a:lstStyle/>
          <a:p>
            <a:r>
              <a:rPr lang="zh-CN" altLang="en-US" sz="2400">
                <a:latin typeface="微软雅黑" panose="020B0503020204020204" pitchFamily="34" charset="-122"/>
                <a:ea typeface="微软雅黑" panose="020B0503020204020204" pitchFamily="34" charset="-122"/>
                <a:sym typeface="+mn-ea"/>
              </a:rPr>
              <a:t>要充分应对目前面临的安全形势，这些还远远不够，需要从以下几方面作更多的努力:</a:t>
            </a:r>
          </a:p>
          <a:p>
            <a:r>
              <a:rPr lang="zh-CN" altLang="en-US" sz="2400">
                <a:latin typeface="微软雅黑" panose="020B0503020204020204" pitchFamily="34" charset="-122"/>
                <a:ea typeface="微软雅黑" panose="020B0503020204020204" pitchFamily="34" charset="-122"/>
                <a:sym typeface="+mn-ea"/>
              </a:rPr>
              <a:t>( 1) </a:t>
            </a:r>
            <a:r>
              <a:rPr lang="zh-CN" altLang="en-US" sz="2400">
                <a:solidFill>
                  <a:srgbClr val="FF0000"/>
                </a:solidFill>
                <a:latin typeface="微软雅黑" panose="020B0503020204020204" pitchFamily="34" charset="-122"/>
                <a:ea typeface="微软雅黑" panose="020B0503020204020204" pitchFamily="34" charset="-122"/>
                <a:sym typeface="+mn-ea"/>
              </a:rPr>
              <a:t>发展具有自主知识产权的安全产品。</a:t>
            </a:r>
            <a:r>
              <a:rPr lang="zh-CN" altLang="en-US" sz="2400">
                <a:latin typeface="微软雅黑" panose="020B0503020204020204" pitchFamily="34" charset="-122"/>
                <a:ea typeface="微软雅黑" panose="020B0503020204020204" pitchFamily="34" charset="-122"/>
                <a:sym typeface="+mn-ea"/>
              </a:rPr>
              <a:t>我国的工业信息安全产业还处于起步阶段，基础薄弱，水平不高，防护能力低于很多西方国家，关键技术和产品还受制于人。</a:t>
            </a:r>
          </a:p>
          <a:p>
            <a:r>
              <a:rPr lang="zh-CN" altLang="en-US" sz="2400">
                <a:latin typeface="微软雅黑" panose="020B0503020204020204" pitchFamily="34" charset="-122"/>
                <a:ea typeface="微软雅黑" panose="020B0503020204020204" pitchFamily="34" charset="-122"/>
                <a:sym typeface="+mn-ea"/>
              </a:rPr>
              <a:t>( 2) </a:t>
            </a:r>
            <a:r>
              <a:rPr lang="zh-CN" altLang="en-US" sz="2400">
                <a:solidFill>
                  <a:srgbClr val="FF0000"/>
                </a:solidFill>
                <a:latin typeface="微软雅黑" panose="020B0503020204020204" pitchFamily="34" charset="-122"/>
                <a:ea typeface="微软雅黑" panose="020B0503020204020204" pitchFamily="34" charset="-122"/>
                <a:sym typeface="+mn-ea"/>
              </a:rPr>
              <a:t>加快安全规范和技术标准的制定。</a:t>
            </a:r>
            <a:r>
              <a:rPr lang="zh-CN" altLang="en-US" sz="2400">
                <a:latin typeface="微软雅黑" panose="020B0503020204020204" pitchFamily="34" charset="-122"/>
                <a:ea typeface="微软雅黑" panose="020B0503020204020204" pitchFamily="34" charset="-122"/>
                <a:sym typeface="+mn-ea"/>
              </a:rPr>
              <a:t>工控系统信息安全标准将为政府和企业建立多层防御策略架构、进行风险评估提供指南和方向。</a:t>
            </a:r>
          </a:p>
          <a:p>
            <a:r>
              <a:rPr lang="zh-CN" altLang="en-US" sz="2400">
                <a:latin typeface="微软雅黑" panose="020B0503020204020204" pitchFamily="34" charset="-122"/>
                <a:ea typeface="微软雅黑" panose="020B0503020204020204" pitchFamily="34" charset="-122"/>
                <a:sym typeface="+mn-ea"/>
              </a:rPr>
              <a:t>( 3)</a:t>
            </a:r>
            <a:r>
              <a:rPr lang="zh-CN" altLang="en-US" sz="2400">
                <a:solidFill>
                  <a:srgbClr val="FF0000"/>
                </a:solidFill>
                <a:latin typeface="微软雅黑" panose="020B0503020204020204" pitchFamily="34" charset="-122"/>
                <a:ea typeface="微软雅黑" panose="020B0503020204020204" pitchFamily="34" charset="-122"/>
                <a:sym typeface="+mn-ea"/>
              </a:rPr>
              <a:t> 加强管理。</a:t>
            </a:r>
            <a:r>
              <a:rPr lang="zh-CN" altLang="en-US" sz="2400">
                <a:latin typeface="微软雅黑" panose="020B0503020204020204" pitchFamily="34" charset="-122"/>
                <a:ea typeface="微软雅黑" panose="020B0503020204020204" pitchFamily="34" charset="-122"/>
                <a:sym typeface="+mn-ea"/>
              </a:rPr>
              <a:t>最有效的信息安全防护并非仅仅依赖技术解决方案就能完成，其中 80% 要靠渗透到工控系统管理者、操作员日常工作中的安全管理制度。</a:t>
            </a:r>
          </a:p>
        </p:txBody>
      </p:sp>
    </p:spTree>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116013" y="115888"/>
            <a:ext cx="7488237" cy="604837"/>
          </a:xfrm>
        </p:spPr>
        <p:txBody>
          <a:bodyPr vert="horz" wrap="square" lIns="91440" tIns="45720" rIns="91440" bIns="45720" anchor="ctr"/>
          <a:lstStyle/>
          <a:p>
            <a:r>
              <a:rPr lang="zh-CN" altLang="en-US" dirty="0"/>
              <a:t>国内工控系统信息安全解决方案</a:t>
            </a:r>
          </a:p>
        </p:txBody>
      </p:sp>
      <p:sp>
        <p:nvSpPr>
          <p:cNvPr id="4" name="内容占位符 3"/>
          <p:cNvSpPr>
            <a:spLocks noGrp="1"/>
          </p:cNvSpPr>
          <p:nvPr>
            <p:ph idx="1"/>
          </p:nvPr>
        </p:nvSpPr>
        <p:spPr>
          <a:xfrm>
            <a:off x="836930" y="1052830"/>
            <a:ext cx="7469832" cy="5105400"/>
          </a:xfrm>
        </p:spPr>
        <p:txBody>
          <a:bodyPr/>
          <a:lstStyle/>
          <a:p>
            <a:r>
              <a:rPr lang="zh-CN" altLang="en-US" sz="2800">
                <a:latin typeface="微软雅黑" panose="020B0503020204020204" pitchFamily="34" charset="-122"/>
                <a:ea typeface="微软雅黑" panose="020B0503020204020204" pitchFamily="34" charset="-122"/>
                <a:sym typeface="+mn-ea"/>
              </a:rPr>
              <a:t>总之，21 世纪工业文明的特征是数字化、网络化和信息化，网络的快速发展为各种信息安全威胁打开了方便之门。面对越来越频繁发生的工业信息安全事件，当前首要的任务是充分认识到问题的迫切性和后果的严重性。同时，更要认识到工控系统信息安全不是一个单纯的技术问题，而是涉及到多方面的动态系统工程，需要在整个工业基础设施生命周期的各个阶段中持续实施，即所谓“</a:t>
            </a:r>
            <a:r>
              <a:rPr lang="zh-CN" altLang="en-US" sz="2800">
                <a:solidFill>
                  <a:srgbClr val="FF0000"/>
                </a:solidFill>
                <a:latin typeface="微软雅黑" panose="020B0503020204020204" pitchFamily="34" charset="-122"/>
                <a:ea typeface="微软雅黑" panose="020B0503020204020204" pitchFamily="34" charset="-122"/>
                <a:sym typeface="+mn-ea"/>
              </a:rPr>
              <a:t>安全不是一个结果，而是一个过程</a:t>
            </a:r>
            <a:r>
              <a:rPr lang="zh-CN" altLang="en-US" sz="2800">
                <a:latin typeface="微软雅黑" panose="020B0503020204020204" pitchFamily="34" charset="-122"/>
                <a:ea typeface="微软雅黑" panose="020B0503020204020204" pitchFamily="34" charset="-122"/>
                <a:sym typeface="+mn-ea"/>
              </a:rPr>
              <a:t>”。</a:t>
            </a:r>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116013" y="115888"/>
            <a:ext cx="7243762" cy="604837"/>
          </a:xfrm>
        </p:spPr>
        <p:txBody>
          <a:bodyPr vert="horz" wrap="square" lIns="91440" tIns="45720" rIns="91440" bIns="45720" anchor="ctr"/>
          <a:lstStyle/>
          <a:p>
            <a:r>
              <a:rPr lang="zh-CN" altLang="en-US" dirty="0"/>
              <a:t>工业控制系统功能层次</a:t>
            </a:r>
          </a:p>
        </p:txBody>
      </p:sp>
      <p:pic>
        <p:nvPicPr>
          <p:cNvPr id="19459" name="内容占位符 3"/>
          <p:cNvPicPr>
            <a:picLocks noGrp="1" noChangeAspect="1"/>
          </p:cNvPicPr>
          <p:nvPr>
            <p:ph idx="1"/>
          </p:nvPr>
        </p:nvPicPr>
        <p:blipFill>
          <a:blip r:embed="rId3" cstate="print"/>
          <a:srcRect/>
          <a:stretch>
            <a:fillRect/>
          </a:stretch>
        </p:blipFill>
        <p:spPr>
          <a:xfrm>
            <a:off x="1042988" y="1341438"/>
            <a:ext cx="7308850" cy="5002212"/>
          </a:xfrm>
        </p:spPr>
      </p:pic>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工业控制系统功能层次</a:t>
            </a:r>
            <a:endParaRPr lang="zh-CN" altLang="en-US" dirty="0"/>
          </a:p>
        </p:txBody>
      </p:sp>
      <p:sp>
        <p:nvSpPr>
          <p:cNvPr id="3" name="内容占位符 2"/>
          <p:cNvSpPr>
            <a:spLocks noGrp="1"/>
          </p:cNvSpPr>
          <p:nvPr>
            <p:ph idx="1"/>
          </p:nvPr>
        </p:nvSpPr>
        <p:spPr/>
        <p:txBody>
          <a:bodyPr/>
          <a:lstStyle/>
          <a:p>
            <a:r>
              <a:rPr lang="zh-CN" altLang="en-US" sz="2400" kern="1200" dirty="0" smtClean="0">
                <a:latin typeface="微软雅黑" panose="020B0503020204020204" pitchFamily="34" charset="-122"/>
                <a:ea typeface="微软雅黑" panose="020B0503020204020204" pitchFamily="34" charset="-122"/>
                <a:cs typeface="+mn-cs"/>
              </a:rPr>
              <a:t>从上到下分为</a:t>
            </a:r>
            <a:r>
              <a:rPr lang="en-US" altLang="zh-CN" sz="2400" kern="1200" dirty="0" smtClean="0">
                <a:latin typeface="微软雅黑" panose="020B0503020204020204" pitchFamily="34" charset="-122"/>
                <a:ea typeface="微软雅黑" panose="020B0503020204020204" pitchFamily="34" charset="-122"/>
                <a:cs typeface="+mn-cs"/>
              </a:rPr>
              <a:t>5</a:t>
            </a:r>
            <a:r>
              <a:rPr lang="zh-CN" altLang="en-US" sz="2400" kern="1200" dirty="0" smtClean="0">
                <a:latin typeface="微软雅黑" panose="020B0503020204020204" pitchFamily="34" charset="-122"/>
                <a:ea typeface="微软雅黑" panose="020B0503020204020204" pitchFamily="34" charset="-122"/>
                <a:cs typeface="+mn-cs"/>
              </a:rPr>
              <a:t>个层级，不同层级实时性要求不同。</a:t>
            </a:r>
            <a:endParaRPr lang="en-US" altLang="zh-CN" sz="2400" kern="1200" dirty="0" smtClean="0">
              <a:latin typeface="微软雅黑" panose="020B0503020204020204" pitchFamily="34" charset="-122"/>
              <a:ea typeface="微软雅黑" panose="020B0503020204020204" pitchFamily="34" charset="-122"/>
              <a:cs typeface="+mn-cs"/>
            </a:endParaRPr>
          </a:p>
          <a:p>
            <a:r>
              <a:rPr lang="zh-CN" altLang="en-US" sz="2400" kern="1200" dirty="0" smtClean="0">
                <a:solidFill>
                  <a:srgbClr val="FF0000"/>
                </a:solidFill>
                <a:latin typeface="微软雅黑" panose="020B0503020204020204" pitchFamily="34" charset="-122"/>
                <a:ea typeface="微软雅黑" panose="020B0503020204020204" pitchFamily="34" charset="-122"/>
                <a:cs typeface="+mn-cs"/>
              </a:rPr>
              <a:t>企业资源层</a:t>
            </a:r>
            <a:r>
              <a:rPr lang="zh-CN" altLang="en-US" sz="2400" kern="1200" dirty="0" smtClean="0">
                <a:latin typeface="微软雅黑" panose="020B0503020204020204" pitchFamily="34" charset="-122"/>
                <a:ea typeface="微软雅黑" panose="020B0503020204020204" pitchFamily="34" charset="-122"/>
                <a:cs typeface="+mn-cs"/>
              </a:rPr>
              <a:t>：包括</a:t>
            </a:r>
            <a:r>
              <a:rPr lang="en-US" altLang="zh-CN" sz="2400" kern="1200" dirty="0" smtClean="0">
                <a:latin typeface="微软雅黑" panose="020B0503020204020204" pitchFamily="34" charset="-122"/>
                <a:ea typeface="微软雅黑" panose="020B0503020204020204" pitchFamily="34" charset="-122"/>
                <a:cs typeface="+mn-cs"/>
              </a:rPr>
              <a:t>ERP</a:t>
            </a:r>
            <a:r>
              <a:rPr lang="zh-CN" altLang="en-US" sz="2400" kern="1200" dirty="0" smtClean="0">
                <a:latin typeface="微软雅黑" panose="020B0503020204020204" pitchFamily="34" charset="-122"/>
                <a:ea typeface="微软雅黑" panose="020B0503020204020204" pitchFamily="34" charset="-122"/>
                <a:cs typeface="+mn-cs"/>
              </a:rPr>
              <a:t>系统功能单元，用于为企业决策层员工提供决策运行手段。</a:t>
            </a:r>
          </a:p>
          <a:p>
            <a:r>
              <a:rPr lang="zh-CN" altLang="en-US" sz="2400" kern="1200" dirty="0" smtClean="0">
                <a:solidFill>
                  <a:srgbClr val="FF0000"/>
                </a:solidFill>
                <a:latin typeface="微软雅黑" panose="020B0503020204020204" pitchFamily="34" charset="-122"/>
                <a:ea typeface="微软雅黑" panose="020B0503020204020204" pitchFamily="34" charset="-122"/>
                <a:cs typeface="+mn-cs"/>
              </a:rPr>
              <a:t>生产管理层</a:t>
            </a:r>
            <a:r>
              <a:rPr lang="zh-CN" altLang="en-US" sz="2400" kern="1200" dirty="0" smtClean="0">
                <a:latin typeface="微软雅黑" panose="020B0503020204020204" pitchFamily="34" charset="-122"/>
                <a:ea typeface="微软雅黑" panose="020B0503020204020204" pitchFamily="34" charset="-122"/>
                <a:cs typeface="+mn-cs"/>
              </a:rPr>
              <a:t>：包括</a:t>
            </a:r>
            <a:r>
              <a:rPr lang="en-US" altLang="zh-CN" sz="2400" kern="1200" dirty="0" smtClean="0">
                <a:latin typeface="微软雅黑" panose="020B0503020204020204" pitchFamily="34" charset="-122"/>
                <a:ea typeface="微软雅黑" panose="020B0503020204020204" pitchFamily="34" charset="-122"/>
                <a:cs typeface="+mn-cs"/>
              </a:rPr>
              <a:t>MES</a:t>
            </a:r>
            <a:r>
              <a:rPr lang="zh-CN" altLang="en-US" sz="2400" kern="1200" dirty="0" smtClean="0">
                <a:latin typeface="微软雅黑" panose="020B0503020204020204" pitchFamily="34" charset="-122"/>
                <a:ea typeface="微软雅黑" panose="020B0503020204020204" pitchFamily="34" charset="-122"/>
                <a:cs typeface="+mn-cs"/>
              </a:rPr>
              <a:t>系统功能单元，用于对生产过程进行管理，如制造数据、生产调度管理等；</a:t>
            </a:r>
            <a:endParaRPr lang="en-US" altLang="zh-CN" sz="2400" kern="1200" dirty="0" smtClean="0">
              <a:latin typeface="微软雅黑" panose="020B0503020204020204" pitchFamily="34" charset="-122"/>
              <a:ea typeface="微软雅黑" panose="020B0503020204020204" pitchFamily="34" charset="-122"/>
              <a:cs typeface="+mn-cs"/>
            </a:endParaRPr>
          </a:p>
          <a:p>
            <a:r>
              <a:rPr lang="zh-CN" altLang="en-US" sz="2400" kern="1200" dirty="0" smtClean="0">
                <a:solidFill>
                  <a:srgbClr val="FF0000"/>
                </a:solidFill>
                <a:latin typeface="微软雅黑" panose="020B0503020204020204" pitchFamily="34" charset="-122"/>
                <a:ea typeface="微软雅黑" panose="020B0503020204020204" pitchFamily="34" charset="-122"/>
                <a:cs typeface="+mn-cs"/>
              </a:rPr>
              <a:t>过程监控层</a:t>
            </a:r>
            <a:r>
              <a:rPr lang="zh-CN" altLang="en-US" sz="2400" kern="1200" dirty="0" smtClean="0">
                <a:latin typeface="微软雅黑" panose="020B0503020204020204" pitchFamily="34" charset="-122"/>
                <a:ea typeface="微软雅黑" panose="020B0503020204020204" pitchFamily="34" charset="-122"/>
                <a:cs typeface="+mn-cs"/>
              </a:rPr>
              <a:t>：包括监控服务器与</a:t>
            </a:r>
            <a:r>
              <a:rPr lang="en-US" altLang="zh-CN" sz="2400" kern="1200" dirty="0" smtClean="0">
                <a:latin typeface="微软雅黑" panose="020B0503020204020204" pitchFamily="34" charset="-122"/>
                <a:ea typeface="微软雅黑" panose="020B0503020204020204" pitchFamily="34" charset="-122"/>
                <a:cs typeface="+mn-cs"/>
              </a:rPr>
              <a:t>HMI</a:t>
            </a:r>
            <a:r>
              <a:rPr lang="zh-CN" altLang="en-US" sz="2400" kern="1200" dirty="0" smtClean="0">
                <a:latin typeface="微软雅黑" panose="020B0503020204020204" pitchFamily="34" charset="-122"/>
                <a:ea typeface="微软雅黑" panose="020B0503020204020204" pitchFamily="34" charset="-122"/>
                <a:cs typeface="+mn-cs"/>
              </a:rPr>
              <a:t>系统功能单元，用于对生产过程数据进行采集与监控，并利用</a:t>
            </a:r>
            <a:r>
              <a:rPr lang="en-US" altLang="zh-CN" sz="2400" kern="1200" dirty="0" smtClean="0">
                <a:latin typeface="微软雅黑" panose="020B0503020204020204" pitchFamily="34" charset="-122"/>
                <a:ea typeface="微软雅黑" panose="020B0503020204020204" pitchFamily="34" charset="-122"/>
                <a:cs typeface="+mn-cs"/>
              </a:rPr>
              <a:t>HMI</a:t>
            </a:r>
            <a:r>
              <a:rPr lang="zh-CN" altLang="en-US" sz="2400" kern="1200" dirty="0" smtClean="0">
                <a:latin typeface="微软雅黑" panose="020B0503020204020204" pitchFamily="34" charset="-122"/>
                <a:ea typeface="微软雅黑" panose="020B0503020204020204" pitchFamily="34" charset="-122"/>
                <a:cs typeface="+mn-cs"/>
              </a:rPr>
              <a:t>系统实现人机交互；</a:t>
            </a:r>
            <a:endParaRPr lang="en-US" altLang="zh-CN" sz="2400" kern="1200" dirty="0" smtClean="0">
              <a:latin typeface="微软雅黑" panose="020B0503020204020204" pitchFamily="34" charset="-122"/>
              <a:ea typeface="微软雅黑" panose="020B0503020204020204" pitchFamily="34" charset="-122"/>
              <a:cs typeface="+mn-cs"/>
            </a:endParaRPr>
          </a:p>
          <a:p>
            <a:r>
              <a:rPr lang="zh-CN" altLang="en-US" sz="2400" kern="1200" dirty="0" smtClean="0">
                <a:solidFill>
                  <a:srgbClr val="FF0000"/>
                </a:solidFill>
                <a:latin typeface="微软雅黑" panose="020B0503020204020204" pitchFamily="34" charset="-122"/>
                <a:ea typeface="微软雅黑" panose="020B0503020204020204" pitchFamily="34" charset="-122"/>
                <a:cs typeface="+mn-cs"/>
              </a:rPr>
              <a:t>现场控制层</a:t>
            </a:r>
            <a:r>
              <a:rPr lang="zh-CN" altLang="en-US" sz="2400" kern="1200" dirty="0" smtClean="0">
                <a:latin typeface="微软雅黑" panose="020B0503020204020204" pitchFamily="34" charset="-122"/>
                <a:ea typeface="微软雅黑" panose="020B0503020204020204" pitchFamily="34" charset="-122"/>
                <a:cs typeface="+mn-cs"/>
              </a:rPr>
              <a:t>：包括各类控制器单元，如</a:t>
            </a:r>
            <a:r>
              <a:rPr lang="en-US" altLang="zh-CN" sz="2400" kern="1200" dirty="0" smtClean="0">
                <a:latin typeface="微软雅黑" panose="020B0503020204020204" pitchFamily="34" charset="-122"/>
                <a:ea typeface="微软雅黑" panose="020B0503020204020204" pitchFamily="34" charset="-122"/>
                <a:cs typeface="+mn-cs"/>
              </a:rPr>
              <a:t>PLC</a:t>
            </a:r>
            <a:r>
              <a:rPr lang="zh-CN" altLang="en-US" sz="2400" kern="1200" dirty="0" smtClean="0">
                <a:latin typeface="微软雅黑" panose="020B0503020204020204" pitchFamily="34" charset="-122"/>
                <a:ea typeface="微软雅黑" panose="020B0503020204020204" pitchFamily="34" charset="-122"/>
                <a:cs typeface="+mn-cs"/>
              </a:rPr>
              <a:t>、</a:t>
            </a:r>
            <a:r>
              <a:rPr lang="en-US" altLang="zh-CN" sz="2400" kern="1200" dirty="0" smtClean="0">
                <a:latin typeface="微软雅黑" panose="020B0503020204020204" pitchFamily="34" charset="-122"/>
                <a:ea typeface="微软雅黑" panose="020B0503020204020204" pitchFamily="34" charset="-122"/>
                <a:cs typeface="+mn-cs"/>
              </a:rPr>
              <a:t>DCS</a:t>
            </a:r>
            <a:r>
              <a:rPr lang="zh-CN" altLang="en-US" sz="2400" kern="1200" dirty="0" smtClean="0">
                <a:latin typeface="微软雅黑" panose="020B0503020204020204" pitchFamily="34" charset="-122"/>
                <a:ea typeface="微软雅黑" panose="020B0503020204020204" pitchFamily="34" charset="-122"/>
                <a:cs typeface="+mn-cs"/>
              </a:rPr>
              <a:t>控制单元等，用于对各执行设备进行控制；</a:t>
            </a:r>
            <a:endParaRPr lang="en-US" altLang="zh-CN" sz="2400" kern="1200" dirty="0" smtClean="0">
              <a:latin typeface="微软雅黑" panose="020B0503020204020204" pitchFamily="34" charset="-122"/>
              <a:ea typeface="微软雅黑" panose="020B0503020204020204" pitchFamily="34" charset="-122"/>
              <a:cs typeface="+mn-cs"/>
            </a:endParaRPr>
          </a:p>
          <a:p>
            <a:r>
              <a:rPr lang="zh-CN" altLang="en-US" sz="2400" kern="1200" dirty="0" smtClean="0">
                <a:solidFill>
                  <a:srgbClr val="FF0000"/>
                </a:solidFill>
                <a:latin typeface="微软雅黑" panose="020B0503020204020204" pitchFamily="34" charset="-122"/>
                <a:ea typeface="微软雅黑" panose="020B0503020204020204" pitchFamily="34" charset="-122"/>
                <a:cs typeface="+mn-cs"/>
              </a:rPr>
              <a:t>现场设备层</a:t>
            </a:r>
            <a:r>
              <a:rPr lang="zh-CN" altLang="en-US" sz="2400" kern="1200" dirty="0" smtClean="0">
                <a:latin typeface="微软雅黑" panose="020B0503020204020204" pitchFamily="34" charset="-122"/>
                <a:ea typeface="微软雅黑" panose="020B0503020204020204" pitchFamily="34" charset="-122"/>
                <a:cs typeface="+mn-cs"/>
              </a:rPr>
              <a:t>：包括各类过程传感设备与执行设备单元，用于对生产过程进行感知与操作。</a:t>
            </a:r>
          </a:p>
          <a:p>
            <a:endParaRPr lang="zh-CN" altLang="en-US" sz="2400" dirty="0"/>
          </a:p>
        </p:txBody>
      </p:sp>
      <p:sp>
        <p:nvSpPr>
          <p:cNvPr id="4" name="灯片编号占位符 3"/>
          <p:cNvSpPr>
            <a:spLocks noGrp="1"/>
          </p:cNvSpPr>
          <p:nvPr>
            <p:ph type="sldNum" sz="quarter" idx="12"/>
          </p:nvPr>
        </p:nvSpPr>
        <p:spPr/>
        <p:txBody>
          <a:bodyPr/>
          <a:lstStyle/>
          <a:p>
            <a:pPr>
              <a:defRPr/>
            </a:pPr>
            <a:fld id="{8F7798FF-F770-46DC-81D9-0975D981B165}" type="slidenum">
              <a:rPr lang="zh-CN" altLang="en-US" smtClean="0">
                <a:solidFill>
                  <a:srgbClr val="000000"/>
                </a:solidFill>
              </a:rPr>
              <a:pPr>
                <a:defRPr/>
              </a:pPr>
              <a:t>9</a:t>
            </a:fld>
            <a:r>
              <a:rPr lang="en-US" altLang="zh-CN" smtClean="0">
                <a:solidFill>
                  <a:srgbClr val="000000"/>
                </a:solidFill>
              </a:rPr>
              <a:t>/19</a:t>
            </a:r>
            <a:endParaRPr lang="zh-CN" altLang="en-US" dirty="0">
              <a:solidFill>
                <a:srgbClr val="000000"/>
              </a:solidFill>
            </a:endParaRPr>
          </a:p>
        </p:txBody>
      </p:sp>
    </p:spTree>
  </p:cSld>
  <p:clrMapOvr>
    <a:masterClrMapping/>
  </p:clrMapOvr>
  <p:transition>
    <p:wipe dir="r"/>
  </p:transition>
</p:sld>
</file>

<file path=ppt/theme/theme1.xml><?xml version="1.0" encoding="utf-8"?>
<a:theme xmlns:a="http://schemas.openxmlformats.org/drawingml/2006/main" name="1_016">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论文答辩</Template>
  <TotalTime>105</TotalTime>
  <Words>5551</Words>
  <Application>Microsoft Office PowerPoint</Application>
  <PresentationFormat>全屏显示(4:3)</PresentationFormat>
  <Paragraphs>408</Paragraphs>
  <Slides>71</Slides>
  <Notes>8</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71</vt:i4>
      </vt:variant>
    </vt:vector>
  </HeadingPairs>
  <TitlesOfParts>
    <vt:vector size="72" baseType="lpstr">
      <vt:lpstr>1_016</vt:lpstr>
      <vt:lpstr>幻灯片 1</vt:lpstr>
      <vt:lpstr>纲要</vt:lpstr>
      <vt:lpstr>幻灯片 3</vt:lpstr>
      <vt:lpstr>基本概念</vt:lpstr>
      <vt:lpstr>基本概念</vt:lpstr>
      <vt:lpstr>基本概念</vt:lpstr>
      <vt:lpstr>工业控制系统特点</vt:lpstr>
      <vt:lpstr>工业控制系统功能层次</vt:lpstr>
      <vt:lpstr>工业控制系统功能层次</vt:lpstr>
      <vt:lpstr>工业控制系统功能层次</vt:lpstr>
      <vt:lpstr>纲要</vt:lpstr>
      <vt:lpstr>Stuxnet震网病毒</vt:lpstr>
      <vt:lpstr>幻灯片 13</vt:lpstr>
      <vt:lpstr>幻灯片 14</vt:lpstr>
      <vt:lpstr>伊朗核电站Stuxnet病毒事件</vt:lpstr>
      <vt:lpstr>伊朗核电站Stuxnet病毒事件</vt:lpstr>
      <vt:lpstr>伊朗核电站Stuxnet病毒事件</vt:lpstr>
      <vt:lpstr>工业控制系统安全事件-能源</vt:lpstr>
      <vt:lpstr>工业控制系统安全事件-水处理</vt:lpstr>
      <vt:lpstr>工业控制系统安全事件-交通</vt:lpstr>
      <vt:lpstr>工业控制系统安全事件-交通</vt:lpstr>
      <vt:lpstr>工业控制系统安全事件-能源</vt:lpstr>
      <vt:lpstr>工业控制系统安全事件-制造</vt:lpstr>
      <vt:lpstr>工业控制系统安全事件</vt:lpstr>
      <vt:lpstr>工业控制系统安全事件</vt:lpstr>
      <vt:lpstr>某制造行业工控安全事件</vt:lpstr>
      <vt:lpstr>某石化行业工控安全事件</vt:lpstr>
      <vt:lpstr>工控系统的脆弱性</vt:lpstr>
      <vt:lpstr>工控系统的脆弱性</vt:lpstr>
      <vt:lpstr>工控系统的脆弱性</vt:lpstr>
      <vt:lpstr>工控系统的脆弱性</vt:lpstr>
      <vt:lpstr>网络安全风险急速增加</vt:lpstr>
      <vt:lpstr>工控系统面临的威胁</vt:lpstr>
      <vt:lpstr>工控系统面临的威胁分析</vt:lpstr>
      <vt:lpstr>工控系统面临的威胁分析</vt:lpstr>
      <vt:lpstr>安全标准与动态</vt:lpstr>
      <vt:lpstr>安全标准与动态</vt:lpstr>
      <vt:lpstr>工控安全动态</vt:lpstr>
      <vt:lpstr>纲要</vt:lpstr>
      <vt:lpstr>工控系统安全-白名单</vt:lpstr>
      <vt:lpstr>工控系统安全-层次化</vt:lpstr>
      <vt:lpstr>工控系统安全-边缘化</vt:lpstr>
      <vt:lpstr>工控系统安全-透明化</vt:lpstr>
      <vt:lpstr>纲要</vt:lpstr>
      <vt:lpstr>工控系统安全解决方案思路</vt:lpstr>
      <vt:lpstr>工控系统安全防护</vt:lpstr>
      <vt:lpstr>工控系统安全防护</vt:lpstr>
      <vt:lpstr>工控系统安全防护</vt:lpstr>
      <vt:lpstr>工控系统安全加固</vt:lpstr>
      <vt:lpstr>工控系统安全监控</vt:lpstr>
      <vt:lpstr>工控系统安全监控</vt:lpstr>
      <vt:lpstr>工控系统安全监控</vt:lpstr>
      <vt:lpstr>工控系统安全解决方案整体框架</vt:lpstr>
      <vt:lpstr>解决方案解决的主要问题</vt:lpstr>
      <vt:lpstr>国外工控系统安全解决方案</vt:lpstr>
      <vt:lpstr>国外工控系统安全解决方案</vt:lpstr>
      <vt:lpstr>幻灯片 57</vt:lpstr>
      <vt:lpstr>国外工控系统安全解决方案</vt:lpstr>
      <vt:lpstr>国外工控系统安全解决方案</vt:lpstr>
      <vt:lpstr>国外工控系统安全解决方案</vt:lpstr>
      <vt:lpstr>国外工控系统安全解决方案</vt:lpstr>
      <vt:lpstr>幻灯片 62</vt:lpstr>
      <vt:lpstr>国外工控系统安全解决方案</vt:lpstr>
      <vt:lpstr>国外工控系统安全解决方案</vt:lpstr>
      <vt:lpstr>国外工控系统安全解决方案</vt:lpstr>
      <vt:lpstr>国内工控系统信息安全解决方案</vt:lpstr>
      <vt:lpstr>国内工控系统信息安全解决方案</vt:lpstr>
      <vt:lpstr>国内工控系统信息安全解决方案</vt:lpstr>
      <vt:lpstr>国内工控系统信息安全解决方案</vt:lpstr>
      <vt:lpstr>国内工控系统信息安全解决方案</vt:lpstr>
      <vt:lpstr>国内工控系统信息安全解决方案</vt:lpstr>
    </vt:vector>
  </TitlesOfParts>
  <Company>whu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基于分块倒排文件的全文索引设计与实现</dc:title>
  <dc:creator>Declan</dc:creator>
  <cp:lastModifiedBy>think</cp:lastModifiedBy>
  <cp:revision>880</cp:revision>
  <dcterms:created xsi:type="dcterms:W3CDTF">2011-05-22T06:32:00Z</dcterms:created>
  <dcterms:modified xsi:type="dcterms:W3CDTF">2021-04-21T23:56:07Z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2052-10.1.0.6030</vt:lpwstr>
  </property>
</Properties>
</file>